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4" r:id="rId1"/>
  </p:sldMasterIdLst>
  <p:notesMasterIdLst>
    <p:notesMasterId r:id="rId23"/>
  </p:notesMasterIdLst>
  <p:sldIdLst>
    <p:sldId id="337" r:id="rId2"/>
    <p:sldId id="257" r:id="rId3"/>
    <p:sldId id="352" r:id="rId4"/>
    <p:sldId id="366" r:id="rId5"/>
    <p:sldId id="353" r:id="rId6"/>
    <p:sldId id="354" r:id="rId7"/>
    <p:sldId id="355" r:id="rId8"/>
    <p:sldId id="364" r:id="rId9"/>
    <p:sldId id="368" r:id="rId10"/>
    <p:sldId id="358" r:id="rId11"/>
    <p:sldId id="359" r:id="rId12"/>
    <p:sldId id="335" r:id="rId13"/>
    <p:sldId id="342" r:id="rId14"/>
    <p:sldId id="343" r:id="rId15"/>
    <p:sldId id="360" r:id="rId16"/>
    <p:sldId id="361" r:id="rId17"/>
    <p:sldId id="362" r:id="rId18"/>
    <p:sldId id="363" r:id="rId19"/>
    <p:sldId id="341" r:id="rId20"/>
    <p:sldId id="356" r:id="rId21"/>
    <p:sldId id="3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C76D07-6CAE-4A4D-84BD-334ABC80DDE9}">
          <p14:sldIdLst>
            <p14:sldId id="337"/>
            <p14:sldId id="257"/>
            <p14:sldId id="352"/>
            <p14:sldId id="366"/>
            <p14:sldId id="353"/>
            <p14:sldId id="354"/>
            <p14:sldId id="355"/>
            <p14:sldId id="364"/>
            <p14:sldId id="368"/>
            <p14:sldId id="358"/>
            <p14:sldId id="359"/>
            <p14:sldId id="335"/>
            <p14:sldId id="342"/>
            <p14:sldId id="343"/>
            <p14:sldId id="360"/>
            <p14:sldId id="361"/>
            <p14:sldId id="362"/>
            <p14:sldId id="363"/>
            <p14:sldId id="341"/>
            <p14:sldId id="356"/>
            <p14:sldId id="3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402" y="62"/>
      </p:cViewPr>
      <p:guideLst/>
    </p:cSldViewPr>
  </p:slideViewPr>
  <p:notesTextViewPr>
    <p:cViewPr>
      <p:scale>
        <a:sx n="1" d="1"/>
        <a:sy n="1" d="1"/>
      </p:scale>
      <p:origin x="0" y="0"/>
    </p:cViewPr>
  </p:notesTextViewPr>
  <p:sorterViewPr>
    <p:cViewPr>
      <p:scale>
        <a:sx n="100" d="100"/>
        <a:sy n="100" d="100"/>
      </p:scale>
      <p:origin x="0" y="-1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530501-5D4B-4641-BA2D-3A04CCAF8DF0}" type="datetimeFigureOut">
              <a:rPr lang="en-IN" smtClean="0"/>
              <a:t>10-07-2025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FFBF2-A22F-4F74-998A-7C2B7C8A4919}" type="slidenum">
              <a:rPr lang="en-IN" smtClean="0"/>
              <a:t>‹#›</a:t>
            </a:fld>
            <a:endParaRPr lang="en-IN"/>
          </a:p>
        </p:txBody>
      </p:sp>
    </p:spTree>
    <p:extLst>
      <p:ext uri="{BB962C8B-B14F-4D97-AF65-F5344CB8AC3E}">
        <p14:creationId xmlns:p14="http://schemas.microsoft.com/office/powerpoint/2010/main" val="240306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CC17-EBC5-7AD5-58F3-B63A8F44D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36DE64C-7DB6-7EBB-A7FA-26F9A0AED3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CB762D-0DD3-0B2F-D985-3BEA4026F626}"/>
              </a:ext>
            </a:extLst>
          </p:cNvPr>
          <p:cNvSpPr>
            <a:spLocks noGrp="1"/>
          </p:cNvSpPr>
          <p:nvPr>
            <p:ph type="dt" sz="half" idx="10"/>
          </p:nvPr>
        </p:nvSpPr>
        <p:spPr/>
        <p:txBody>
          <a:bodyPr/>
          <a:lstStyle/>
          <a:p>
            <a:fld id="{CC09CBE3-2032-4F25-935C-54B6BE700C97}" type="datetimeFigureOut">
              <a:rPr lang="en-IN" smtClean="0"/>
              <a:t>10-07-2025</a:t>
            </a:fld>
            <a:endParaRPr lang="en-IN" dirty="0"/>
          </a:p>
        </p:txBody>
      </p:sp>
      <p:sp>
        <p:nvSpPr>
          <p:cNvPr id="5" name="Footer Placeholder 4">
            <a:extLst>
              <a:ext uri="{FF2B5EF4-FFF2-40B4-BE49-F238E27FC236}">
                <a16:creationId xmlns:a16="http://schemas.microsoft.com/office/drawing/2014/main" id="{E55F8DFB-7EA6-2C63-6C38-56000030276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E5F890E-2EF1-4663-26B5-D07D7E53E012}"/>
              </a:ext>
            </a:extLst>
          </p:cNvPr>
          <p:cNvSpPr>
            <a:spLocks noGrp="1"/>
          </p:cNvSpPr>
          <p:nvPr>
            <p:ph type="sldNum" sz="quarter" idx="12"/>
          </p:nvPr>
        </p:nvSpPr>
        <p:spPr/>
        <p:txBody>
          <a:bodyPr/>
          <a:lstStyle/>
          <a:p>
            <a:fld id="{92A0F48A-10DD-4C18-965C-4CB11F4113F9}" type="slidenum">
              <a:rPr lang="en-IN" smtClean="0"/>
              <a:t>‹#›</a:t>
            </a:fld>
            <a:endParaRPr lang="en-IN" dirty="0"/>
          </a:p>
        </p:txBody>
      </p:sp>
    </p:spTree>
    <p:extLst>
      <p:ext uri="{BB962C8B-B14F-4D97-AF65-F5344CB8AC3E}">
        <p14:creationId xmlns:p14="http://schemas.microsoft.com/office/powerpoint/2010/main" val="173922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74B4-163D-932C-65CF-D1730E539A3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F44B51-75BB-6BE6-FFF2-10AC82E5A8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3E5FDD-A50E-96AB-8B90-22EE9A774000}"/>
              </a:ext>
            </a:extLst>
          </p:cNvPr>
          <p:cNvSpPr>
            <a:spLocks noGrp="1"/>
          </p:cNvSpPr>
          <p:nvPr>
            <p:ph type="dt" sz="half" idx="10"/>
          </p:nvPr>
        </p:nvSpPr>
        <p:spPr/>
        <p:txBody>
          <a:bodyPr/>
          <a:lstStyle/>
          <a:p>
            <a:fld id="{CC09CBE3-2032-4F25-935C-54B6BE700C97}" type="datetimeFigureOut">
              <a:rPr lang="en-IN" smtClean="0"/>
              <a:t>10-07-2025</a:t>
            </a:fld>
            <a:endParaRPr lang="en-IN" dirty="0"/>
          </a:p>
        </p:txBody>
      </p:sp>
      <p:sp>
        <p:nvSpPr>
          <p:cNvPr id="5" name="Footer Placeholder 4">
            <a:extLst>
              <a:ext uri="{FF2B5EF4-FFF2-40B4-BE49-F238E27FC236}">
                <a16:creationId xmlns:a16="http://schemas.microsoft.com/office/drawing/2014/main" id="{5227A32D-7DFD-40BF-86CB-563DB3145FA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9C1EB08-E420-B08F-CEBC-C16753C65D0C}"/>
              </a:ext>
            </a:extLst>
          </p:cNvPr>
          <p:cNvSpPr>
            <a:spLocks noGrp="1"/>
          </p:cNvSpPr>
          <p:nvPr>
            <p:ph type="sldNum" sz="quarter" idx="12"/>
          </p:nvPr>
        </p:nvSpPr>
        <p:spPr/>
        <p:txBody>
          <a:bodyPr/>
          <a:lstStyle/>
          <a:p>
            <a:fld id="{92A0F48A-10DD-4C18-965C-4CB11F4113F9}" type="slidenum">
              <a:rPr lang="en-IN" smtClean="0"/>
              <a:t>‹#›</a:t>
            </a:fld>
            <a:endParaRPr lang="en-IN" dirty="0"/>
          </a:p>
        </p:txBody>
      </p:sp>
    </p:spTree>
    <p:extLst>
      <p:ext uri="{BB962C8B-B14F-4D97-AF65-F5344CB8AC3E}">
        <p14:creationId xmlns:p14="http://schemas.microsoft.com/office/powerpoint/2010/main" val="60689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634270-C2FE-1BB5-B9F6-26A4206B69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F50E74-CD1E-EE47-C970-3220C22955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0BA57C-F290-F338-0B12-F9DA52AE5151}"/>
              </a:ext>
            </a:extLst>
          </p:cNvPr>
          <p:cNvSpPr>
            <a:spLocks noGrp="1"/>
          </p:cNvSpPr>
          <p:nvPr>
            <p:ph type="dt" sz="half" idx="10"/>
          </p:nvPr>
        </p:nvSpPr>
        <p:spPr/>
        <p:txBody>
          <a:bodyPr/>
          <a:lstStyle/>
          <a:p>
            <a:fld id="{CC09CBE3-2032-4F25-935C-54B6BE700C97}" type="datetimeFigureOut">
              <a:rPr lang="en-IN" smtClean="0"/>
              <a:t>10-07-2025</a:t>
            </a:fld>
            <a:endParaRPr lang="en-IN" dirty="0"/>
          </a:p>
        </p:txBody>
      </p:sp>
      <p:sp>
        <p:nvSpPr>
          <p:cNvPr id="5" name="Footer Placeholder 4">
            <a:extLst>
              <a:ext uri="{FF2B5EF4-FFF2-40B4-BE49-F238E27FC236}">
                <a16:creationId xmlns:a16="http://schemas.microsoft.com/office/drawing/2014/main" id="{AF7DE754-F733-EF0D-7E6D-8217789FBE6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216E346-03A2-E5B7-BAEB-FBD35AEF53FA}"/>
              </a:ext>
            </a:extLst>
          </p:cNvPr>
          <p:cNvSpPr>
            <a:spLocks noGrp="1"/>
          </p:cNvSpPr>
          <p:nvPr>
            <p:ph type="sldNum" sz="quarter" idx="12"/>
          </p:nvPr>
        </p:nvSpPr>
        <p:spPr/>
        <p:txBody>
          <a:bodyPr/>
          <a:lstStyle/>
          <a:p>
            <a:fld id="{92A0F48A-10DD-4C18-965C-4CB11F4113F9}" type="slidenum">
              <a:rPr lang="en-IN" smtClean="0"/>
              <a:t>‹#›</a:t>
            </a:fld>
            <a:endParaRPr lang="en-IN" dirty="0"/>
          </a:p>
        </p:txBody>
      </p:sp>
    </p:spTree>
    <p:extLst>
      <p:ext uri="{BB962C8B-B14F-4D97-AF65-F5344CB8AC3E}">
        <p14:creationId xmlns:p14="http://schemas.microsoft.com/office/powerpoint/2010/main" val="1925272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6A99-6FE9-0E46-E9C9-BA66234389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C43902-FA64-F1AB-B11B-4783A8EFA8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7CB769-9D03-BEF4-6520-5E459C9D2F3C}"/>
              </a:ext>
            </a:extLst>
          </p:cNvPr>
          <p:cNvSpPr>
            <a:spLocks noGrp="1"/>
          </p:cNvSpPr>
          <p:nvPr>
            <p:ph type="dt" sz="half" idx="10"/>
          </p:nvPr>
        </p:nvSpPr>
        <p:spPr/>
        <p:txBody>
          <a:bodyPr/>
          <a:lstStyle/>
          <a:p>
            <a:fld id="{CC09CBE3-2032-4F25-935C-54B6BE700C97}" type="datetimeFigureOut">
              <a:rPr lang="en-IN" smtClean="0"/>
              <a:t>10-07-2025</a:t>
            </a:fld>
            <a:endParaRPr lang="en-IN" dirty="0"/>
          </a:p>
        </p:txBody>
      </p:sp>
      <p:sp>
        <p:nvSpPr>
          <p:cNvPr id="5" name="Footer Placeholder 4">
            <a:extLst>
              <a:ext uri="{FF2B5EF4-FFF2-40B4-BE49-F238E27FC236}">
                <a16:creationId xmlns:a16="http://schemas.microsoft.com/office/drawing/2014/main" id="{0A3D1377-EF12-D17A-EBA8-54FAC86513D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F0D6662-FFB4-C72F-8D68-80B68528C6EF}"/>
              </a:ext>
            </a:extLst>
          </p:cNvPr>
          <p:cNvSpPr>
            <a:spLocks noGrp="1"/>
          </p:cNvSpPr>
          <p:nvPr>
            <p:ph type="sldNum" sz="quarter" idx="12"/>
          </p:nvPr>
        </p:nvSpPr>
        <p:spPr/>
        <p:txBody>
          <a:bodyPr/>
          <a:lstStyle/>
          <a:p>
            <a:fld id="{92A0F48A-10DD-4C18-965C-4CB11F4113F9}" type="slidenum">
              <a:rPr lang="en-IN" smtClean="0"/>
              <a:t>‹#›</a:t>
            </a:fld>
            <a:endParaRPr lang="en-IN" dirty="0"/>
          </a:p>
        </p:txBody>
      </p:sp>
    </p:spTree>
    <p:extLst>
      <p:ext uri="{BB962C8B-B14F-4D97-AF65-F5344CB8AC3E}">
        <p14:creationId xmlns:p14="http://schemas.microsoft.com/office/powerpoint/2010/main" val="552593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2FB6-3F8D-297F-9C30-EABD4F6DF5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53E170-6A80-3857-4374-9B8DDF4DA3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27836-C505-9701-B1EB-4102068D9C7E}"/>
              </a:ext>
            </a:extLst>
          </p:cNvPr>
          <p:cNvSpPr>
            <a:spLocks noGrp="1"/>
          </p:cNvSpPr>
          <p:nvPr>
            <p:ph type="dt" sz="half" idx="10"/>
          </p:nvPr>
        </p:nvSpPr>
        <p:spPr/>
        <p:txBody>
          <a:bodyPr/>
          <a:lstStyle/>
          <a:p>
            <a:fld id="{CC09CBE3-2032-4F25-935C-54B6BE700C97}" type="datetimeFigureOut">
              <a:rPr lang="en-IN" smtClean="0"/>
              <a:t>10-07-2025</a:t>
            </a:fld>
            <a:endParaRPr lang="en-IN" dirty="0"/>
          </a:p>
        </p:txBody>
      </p:sp>
      <p:sp>
        <p:nvSpPr>
          <p:cNvPr id="5" name="Footer Placeholder 4">
            <a:extLst>
              <a:ext uri="{FF2B5EF4-FFF2-40B4-BE49-F238E27FC236}">
                <a16:creationId xmlns:a16="http://schemas.microsoft.com/office/drawing/2014/main" id="{B8CBE86B-5B3B-8ACF-4B01-E38641D3591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4EF4C6F-04E6-699C-EA47-CF4E299B8835}"/>
              </a:ext>
            </a:extLst>
          </p:cNvPr>
          <p:cNvSpPr>
            <a:spLocks noGrp="1"/>
          </p:cNvSpPr>
          <p:nvPr>
            <p:ph type="sldNum" sz="quarter" idx="12"/>
          </p:nvPr>
        </p:nvSpPr>
        <p:spPr/>
        <p:txBody>
          <a:bodyPr/>
          <a:lstStyle/>
          <a:p>
            <a:fld id="{92A0F48A-10DD-4C18-965C-4CB11F4113F9}" type="slidenum">
              <a:rPr lang="en-IN" smtClean="0"/>
              <a:t>‹#›</a:t>
            </a:fld>
            <a:endParaRPr lang="en-IN" dirty="0"/>
          </a:p>
        </p:txBody>
      </p:sp>
    </p:spTree>
    <p:extLst>
      <p:ext uri="{BB962C8B-B14F-4D97-AF65-F5344CB8AC3E}">
        <p14:creationId xmlns:p14="http://schemas.microsoft.com/office/powerpoint/2010/main" val="512570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8565-8065-639F-84A5-2E0C64A1BA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1D9F5F-215F-183F-A221-6ED2A3882E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640BC28-3037-0851-6D13-8F09CD7E98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C35062D-55CD-0EA2-9460-AD0E24675EC9}"/>
              </a:ext>
            </a:extLst>
          </p:cNvPr>
          <p:cNvSpPr>
            <a:spLocks noGrp="1"/>
          </p:cNvSpPr>
          <p:nvPr>
            <p:ph type="dt" sz="half" idx="10"/>
          </p:nvPr>
        </p:nvSpPr>
        <p:spPr/>
        <p:txBody>
          <a:bodyPr/>
          <a:lstStyle/>
          <a:p>
            <a:fld id="{CC09CBE3-2032-4F25-935C-54B6BE700C97}" type="datetimeFigureOut">
              <a:rPr lang="en-IN" smtClean="0"/>
              <a:t>10-07-2025</a:t>
            </a:fld>
            <a:endParaRPr lang="en-IN" dirty="0"/>
          </a:p>
        </p:txBody>
      </p:sp>
      <p:sp>
        <p:nvSpPr>
          <p:cNvPr id="6" name="Footer Placeholder 5">
            <a:extLst>
              <a:ext uri="{FF2B5EF4-FFF2-40B4-BE49-F238E27FC236}">
                <a16:creationId xmlns:a16="http://schemas.microsoft.com/office/drawing/2014/main" id="{09D887AF-CAA8-B9FC-9A43-D6E28C5A65F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30C04F8-12FA-39F9-03F9-ECC24B93D257}"/>
              </a:ext>
            </a:extLst>
          </p:cNvPr>
          <p:cNvSpPr>
            <a:spLocks noGrp="1"/>
          </p:cNvSpPr>
          <p:nvPr>
            <p:ph type="sldNum" sz="quarter" idx="12"/>
          </p:nvPr>
        </p:nvSpPr>
        <p:spPr/>
        <p:txBody>
          <a:bodyPr/>
          <a:lstStyle/>
          <a:p>
            <a:fld id="{92A0F48A-10DD-4C18-965C-4CB11F4113F9}" type="slidenum">
              <a:rPr lang="en-IN" smtClean="0"/>
              <a:t>‹#›</a:t>
            </a:fld>
            <a:endParaRPr lang="en-IN" dirty="0"/>
          </a:p>
        </p:txBody>
      </p:sp>
    </p:spTree>
    <p:extLst>
      <p:ext uri="{BB962C8B-B14F-4D97-AF65-F5344CB8AC3E}">
        <p14:creationId xmlns:p14="http://schemas.microsoft.com/office/powerpoint/2010/main" val="174154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E2E3-29AD-5DCE-E0C1-D282A09A138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654C9C-380B-B34A-0F02-C55AD69A2B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EA6A1A-909E-D85A-F98D-136E2DE27C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A7B42B-88A4-4388-FDDB-D8954D7AB9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424AA0-D5B0-AAD2-2CCD-822B881552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1E0E2D-5BC4-AA02-48A2-3D464CA921CF}"/>
              </a:ext>
            </a:extLst>
          </p:cNvPr>
          <p:cNvSpPr>
            <a:spLocks noGrp="1"/>
          </p:cNvSpPr>
          <p:nvPr>
            <p:ph type="dt" sz="half" idx="10"/>
          </p:nvPr>
        </p:nvSpPr>
        <p:spPr/>
        <p:txBody>
          <a:bodyPr/>
          <a:lstStyle/>
          <a:p>
            <a:fld id="{CC09CBE3-2032-4F25-935C-54B6BE700C97}" type="datetimeFigureOut">
              <a:rPr lang="en-IN" smtClean="0"/>
              <a:t>10-07-2025</a:t>
            </a:fld>
            <a:endParaRPr lang="en-IN" dirty="0"/>
          </a:p>
        </p:txBody>
      </p:sp>
      <p:sp>
        <p:nvSpPr>
          <p:cNvPr id="8" name="Footer Placeholder 7">
            <a:extLst>
              <a:ext uri="{FF2B5EF4-FFF2-40B4-BE49-F238E27FC236}">
                <a16:creationId xmlns:a16="http://schemas.microsoft.com/office/drawing/2014/main" id="{1FF93DA5-83F2-0309-2552-4FAA96086864}"/>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0B618843-294B-EAE2-8002-8CAC4D6CAA43}"/>
              </a:ext>
            </a:extLst>
          </p:cNvPr>
          <p:cNvSpPr>
            <a:spLocks noGrp="1"/>
          </p:cNvSpPr>
          <p:nvPr>
            <p:ph type="sldNum" sz="quarter" idx="12"/>
          </p:nvPr>
        </p:nvSpPr>
        <p:spPr/>
        <p:txBody>
          <a:bodyPr/>
          <a:lstStyle/>
          <a:p>
            <a:fld id="{92A0F48A-10DD-4C18-965C-4CB11F4113F9}" type="slidenum">
              <a:rPr lang="en-IN" smtClean="0"/>
              <a:t>‹#›</a:t>
            </a:fld>
            <a:endParaRPr lang="en-IN" dirty="0"/>
          </a:p>
        </p:txBody>
      </p:sp>
    </p:spTree>
    <p:extLst>
      <p:ext uri="{BB962C8B-B14F-4D97-AF65-F5344CB8AC3E}">
        <p14:creationId xmlns:p14="http://schemas.microsoft.com/office/powerpoint/2010/main" val="1574914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B60F8-BFF7-B869-6344-64A1789DCD2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11FADC-B7EC-4584-9C61-4728F8BC3F95}"/>
              </a:ext>
            </a:extLst>
          </p:cNvPr>
          <p:cNvSpPr>
            <a:spLocks noGrp="1"/>
          </p:cNvSpPr>
          <p:nvPr>
            <p:ph type="dt" sz="half" idx="10"/>
          </p:nvPr>
        </p:nvSpPr>
        <p:spPr/>
        <p:txBody>
          <a:bodyPr/>
          <a:lstStyle/>
          <a:p>
            <a:fld id="{CC09CBE3-2032-4F25-935C-54B6BE700C97}" type="datetimeFigureOut">
              <a:rPr lang="en-IN" smtClean="0"/>
              <a:t>10-07-2025</a:t>
            </a:fld>
            <a:endParaRPr lang="en-IN" dirty="0"/>
          </a:p>
        </p:txBody>
      </p:sp>
      <p:sp>
        <p:nvSpPr>
          <p:cNvPr id="4" name="Footer Placeholder 3">
            <a:extLst>
              <a:ext uri="{FF2B5EF4-FFF2-40B4-BE49-F238E27FC236}">
                <a16:creationId xmlns:a16="http://schemas.microsoft.com/office/drawing/2014/main" id="{0B6B5136-2E70-149B-B2FE-2580EFD860F9}"/>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611291C-2561-DFC4-D311-B07430C3839B}"/>
              </a:ext>
            </a:extLst>
          </p:cNvPr>
          <p:cNvSpPr>
            <a:spLocks noGrp="1"/>
          </p:cNvSpPr>
          <p:nvPr>
            <p:ph type="sldNum" sz="quarter" idx="12"/>
          </p:nvPr>
        </p:nvSpPr>
        <p:spPr/>
        <p:txBody>
          <a:bodyPr/>
          <a:lstStyle/>
          <a:p>
            <a:fld id="{92A0F48A-10DD-4C18-965C-4CB11F4113F9}" type="slidenum">
              <a:rPr lang="en-IN" smtClean="0"/>
              <a:t>‹#›</a:t>
            </a:fld>
            <a:endParaRPr lang="en-IN" dirty="0"/>
          </a:p>
        </p:txBody>
      </p:sp>
    </p:spTree>
    <p:extLst>
      <p:ext uri="{BB962C8B-B14F-4D97-AF65-F5344CB8AC3E}">
        <p14:creationId xmlns:p14="http://schemas.microsoft.com/office/powerpoint/2010/main" val="1968320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776E1A-5C5E-1BB9-4281-E8E0BF03F854}"/>
              </a:ext>
            </a:extLst>
          </p:cNvPr>
          <p:cNvSpPr>
            <a:spLocks noGrp="1"/>
          </p:cNvSpPr>
          <p:nvPr>
            <p:ph type="dt" sz="half" idx="10"/>
          </p:nvPr>
        </p:nvSpPr>
        <p:spPr/>
        <p:txBody>
          <a:bodyPr/>
          <a:lstStyle/>
          <a:p>
            <a:fld id="{CC09CBE3-2032-4F25-935C-54B6BE700C97}" type="datetimeFigureOut">
              <a:rPr lang="en-IN" smtClean="0"/>
              <a:t>10-07-2025</a:t>
            </a:fld>
            <a:endParaRPr lang="en-IN" dirty="0"/>
          </a:p>
        </p:txBody>
      </p:sp>
      <p:sp>
        <p:nvSpPr>
          <p:cNvPr id="3" name="Footer Placeholder 2">
            <a:extLst>
              <a:ext uri="{FF2B5EF4-FFF2-40B4-BE49-F238E27FC236}">
                <a16:creationId xmlns:a16="http://schemas.microsoft.com/office/drawing/2014/main" id="{E0ABAE06-9BB9-C06C-EDFE-B23479F4357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56DBC843-DB61-C62E-4533-38012F6EED9D}"/>
              </a:ext>
            </a:extLst>
          </p:cNvPr>
          <p:cNvSpPr>
            <a:spLocks noGrp="1"/>
          </p:cNvSpPr>
          <p:nvPr>
            <p:ph type="sldNum" sz="quarter" idx="12"/>
          </p:nvPr>
        </p:nvSpPr>
        <p:spPr/>
        <p:txBody>
          <a:bodyPr/>
          <a:lstStyle/>
          <a:p>
            <a:fld id="{92A0F48A-10DD-4C18-965C-4CB11F4113F9}" type="slidenum">
              <a:rPr lang="en-IN" smtClean="0"/>
              <a:t>‹#›</a:t>
            </a:fld>
            <a:endParaRPr lang="en-IN" dirty="0"/>
          </a:p>
        </p:txBody>
      </p:sp>
    </p:spTree>
    <p:extLst>
      <p:ext uri="{BB962C8B-B14F-4D97-AF65-F5344CB8AC3E}">
        <p14:creationId xmlns:p14="http://schemas.microsoft.com/office/powerpoint/2010/main" val="402919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E50E-22AE-0517-0BB5-5790743079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A4FF820-E2C9-4C78-E03F-2D89AFD6FB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A875F6C-76CE-4A02-87B6-94E7290A8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6F32AF-5E5C-1CBD-5375-EBAF6BFEB174}"/>
              </a:ext>
            </a:extLst>
          </p:cNvPr>
          <p:cNvSpPr>
            <a:spLocks noGrp="1"/>
          </p:cNvSpPr>
          <p:nvPr>
            <p:ph type="dt" sz="half" idx="10"/>
          </p:nvPr>
        </p:nvSpPr>
        <p:spPr/>
        <p:txBody>
          <a:bodyPr/>
          <a:lstStyle/>
          <a:p>
            <a:fld id="{CC09CBE3-2032-4F25-935C-54B6BE700C97}" type="datetimeFigureOut">
              <a:rPr lang="en-IN" smtClean="0"/>
              <a:t>10-07-2025</a:t>
            </a:fld>
            <a:endParaRPr lang="en-IN" dirty="0"/>
          </a:p>
        </p:txBody>
      </p:sp>
      <p:sp>
        <p:nvSpPr>
          <p:cNvPr id="6" name="Footer Placeholder 5">
            <a:extLst>
              <a:ext uri="{FF2B5EF4-FFF2-40B4-BE49-F238E27FC236}">
                <a16:creationId xmlns:a16="http://schemas.microsoft.com/office/drawing/2014/main" id="{D6CF6AC1-7627-D3AC-A346-B41963896E8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70E45EA-D86B-83E1-6263-75F7E6D11BBB}"/>
              </a:ext>
            </a:extLst>
          </p:cNvPr>
          <p:cNvSpPr>
            <a:spLocks noGrp="1"/>
          </p:cNvSpPr>
          <p:nvPr>
            <p:ph type="sldNum" sz="quarter" idx="12"/>
          </p:nvPr>
        </p:nvSpPr>
        <p:spPr/>
        <p:txBody>
          <a:bodyPr/>
          <a:lstStyle/>
          <a:p>
            <a:fld id="{92A0F48A-10DD-4C18-965C-4CB11F4113F9}" type="slidenum">
              <a:rPr lang="en-IN" smtClean="0"/>
              <a:t>‹#›</a:t>
            </a:fld>
            <a:endParaRPr lang="en-IN" dirty="0"/>
          </a:p>
        </p:txBody>
      </p:sp>
    </p:spTree>
    <p:extLst>
      <p:ext uri="{BB962C8B-B14F-4D97-AF65-F5344CB8AC3E}">
        <p14:creationId xmlns:p14="http://schemas.microsoft.com/office/powerpoint/2010/main" val="1542379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74FC-4434-370A-65DE-7A39E8DD66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11AF97-223C-F3D1-CB46-5CA6C180DD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5CAA0C-2CE1-21B9-C0AC-91C28D731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44C6C2-1B3F-B4BF-5B03-6A826ADE1CDB}"/>
              </a:ext>
            </a:extLst>
          </p:cNvPr>
          <p:cNvSpPr>
            <a:spLocks noGrp="1"/>
          </p:cNvSpPr>
          <p:nvPr>
            <p:ph type="dt" sz="half" idx="10"/>
          </p:nvPr>
        </p:nvSpPr>
        <p:spPr/>
        <p:txBody>
          <a:bodyPr/>
          <a:lstStyle/>
          <a:p>
            <a:fld id="{CC09CBE3-2032-4F25-935C-54B6BE700C97}" type="datetimeFigureOut">
              <a:rPr lang="en-IN" smtClean="0"/>
              <a:t>10-07-2025</a:t>
            </a:fld>
            <a:endParaRPr lang="en-IN" dirty="0"/>
          </a:p>
        </p:txBody>
      </p:sp>
      <p:sp>
        <p:nvSpPr>
          <p:cNvPr id="6" name="Footer Placeholder 5">
            <a:extLst>
              <a:ext uri="{FF2B5EF4-FFF2-40B4-BE49-F238E27FC236}">
                <a16:creationId xmlns:a16="http://schemas.microsoft.com/office/drawing/2014/main" id="{F73F27B0-0140-00A3-7567-9CAACB68A5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A0C103-BE5B-47BC-CF43-D64FDBB36075}"/>
              </a:ext>
            </a:extLst>
          </p:cNvPr>
          <p:cNvSpPr>
            <a:spLocks noGrp="1"/>
          </p:cNvSpPr>
          <p:nvPr>
            <p:ph type="sldNum" sz="quarter" idx="12"/>
          </p:nvPr>
        </p:nvSpPr>
        <p:spPr/>
        <p:txBody>
          <a:bodyPr/>
          <a:lstStyle/>
          <a:p>
            <a:fld id="{92A0F48A-10DD-4C18-965C-4CB11F4113F9}" type="slidenum">
              <a:rPr lang="en-IN" smtClean="0"/>
              <a:t>‹#›</a:t>
            </a:fld>
            <a:endParaRPr lang="en-IN" dirty="0"/>
          </a:p>
        </p:txBody>
      </p:sp>
    </p:spTree>
    <p:extLst>
      <p:ext uri="{BB962C8B-B14F-4D97-AF65-F5344CB8AC3E}">
        <p14:creationId xmlns:p14="http://schemas.microsoft.com/office/powerpoint/2010/main" val="916801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5763FB-7A04-E114-A226-81115AD73B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D29927-BCE4-8BA5-1BD0-7BC89D6DE6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A94CEC08-86C2-299A-D6AB-A7DD492047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09CBE3-2032-4F25-935C-54B6BE700C97}" type="datetimeFigureOut">
              <a:rPr lang="en-IN" smtClean="0"/>
              <a:t>10-07-2025</a:t>
            </a:fld>
            <a:endParaRPr lang="en-IN" dirty="0"/>
          </a:p>
        </p:txBody>
      </p:sp>
      <p:sp>
        <p:nvSpPr>
          <p:cNvPr id="5" name="Footer Placeholder 4">
            <a:extLst>
              <a:ext uri="{FF2B5EF4-FFF2-40B4-BE49-F238E27FC236}">
                <a16:creationId xmlns:a16="http://schemas.microsoft.com/office/drawing/2014/main" id="{EF966A51-9110-220A-F585-DA2E0A9E07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26BE9FB9-B9DB-CC67-8130-319948AAC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A0F48A-10DD-4C18-965C-4CB11F4113F9}" type="slidenum">
              <a:rPr lang="en-IN" smtClean="0"/>
              <a:t>‹#›</a:t>
            </a:fld>
            <a:endParaRPr lang="en-IN" dirty="0"/>
          </a:p>
        </p:txBody>
      </p:sp>
    </p:spTree>
    <p:extLst>
      <p:ext uri="{BB962C8B-B14F-4D97-AF65-F5344CB8AC3E}">
        <p14:creationId xmlns:p14="http://schemas.microsoft.com/office/powerpoint/2010/main" val="4221019165"/>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7DADF86-198F-D5BF-4AC3-82295914B44B}"/>
              </a:ext>
            </a:extLst>
          </p:cNvPr>
          <p:cNvSpPr>
            <a:spLocks noGrp="1"/>
          </p:cNvSpPr>
          <p:nvPr>
            <p:ph type="subTitle" idx="1"/>
          </p:nvPr>
        </p:nvSpPr>
        <p:spPr>
          <a:xfrm>
            <a:off x="752983" y="1700982"/>
            <a:ext cx="11163714" cy="1380678"/>
          </a:xfrm>
        </p:spPr>
        <p:txBody>
          <a:bodyPr>
            <a:noAutofit/>
          </a:bodyPr>
          <a:lstStyle/>
          <a:p>
            <a:r>
              <a:rPr lang="en-IN" sz="1600" b="1" dirty="0">
                <a:latin typeface="Georgia" panose="02040502050405020303" pitchFamily="18" charset="0"/>
              </a:rPr>
              <a:t>DEPARTMENT OF COMPUTER SCIENCE</a:t>
            </a:r>
          </a:p>
          <a:p>
            <a:endParaRPr lang="en-IN" sz="1600" b="1" dirty="0"/>
          </a:p>
          <a:p>
            <a:r>
              <a:rPr lang="en-IN" sz="2000" b="1" dirty="0">
                <a:latin typeface="Times New Roman" panose="02020603050405020304" pitchFamily="18" charset="0"/>
                <a:cs typeface="Times New Roman" panose="02020603050405020304" pitchFamily="18" charset="0"/>
              </a:rPr>
              <a:t>DESIGN OF PORTABLE LAND PARAMETER MEASURING DEVICE ON MACHINE LEARNING USING IoT</a:t>
            </a:r>
          </a:p>
        </p:txBody>
      </p:sp>
      <p:sp>
        <p:nvSpPr>
          <p:cNvPr id="5" name="TextBox 4">
            <a:extLst>
              <a:ext uri="{FF2B5EF4-FFF2-40B4-BE49-F238E27FC236}">
                <a16:creationId xmlns:a16="http://schemas.microsoft.com/office/drawing/2014/main" id="{03263E01-0A36-87AE-3442-F58B3B822C5D}"/>
              </a:ext>
            </a:extLst>
          </p:cNvPr>
          <p:cNvSpPr txBox="1"/>
          <p:nvPr/>
        </p:nvSpPr>
        <p:spPr>
          <a:xfrm>
            <a:off x="-2784021" y="717756"/>
            <a:ext cx="15262459" cy="1077218"/>
          </a:xfrm>
          <a:prstGeom prst="rect">
            <a:avLst/>
          </a:prstGeom>
          <a:noFill/>
        </p:spPr>
        <p:txBody>
          <a:bodyPr wrap="square">
            <a:spAutoFit/>
          </a:bodyPr>
          <a:lstStyle/>
          <a:p>
            <a:pPr algn="ctr"/>
            <a:r>
              <a:rPr lang="en-US" sz="3200" dirty="0">
                <a:ln w="17780" cmpd="sng">
                  <a:solidFill>
                    <a:schemeClr val="tx1"/>
                  </a:solidFill>
                  <a:prstDash val="solid"/>
                  <a:miter lim="800000"/>
                </a:ln>
                <a:latin typeface="Times New Roman" pitchFamily="18" charset="0"/>
                <a:cs typeface="Times New Roman" pitchFamily="18" charset="0"/>
              </a:rPr>
              <a:t>                   GAYATRI VIDYA PARISHAD</a:t>
            </a:r>
            <a:br>
              <a:rPr lang="en-US" sz="3200" dirty="0">
                <a:ln w="17780" cmpd="sng">
                  <a:solidFill>
                    <a:schemeClr val="tx1"/>
                  </a:solidFill>
                  <a:prstDash val="solid"/>
                  <a:miter lim="800000"/>
                </a:ln>
                <a:latin typeface="Times New Roman" pitchFamily="18" charset="0"/>
                <a:cs typeface="Times New Roman" pitchFamily="18" charset="0"/>
              </a:rPr>
            </a:br>
            <a:r>
              <a:rPr lang="en-US" sz="3200" dirty="0">
                <a:ln w="17780" cmpd="sng">
                  <a:solidFill>
                    <a:schemeClr val="tx1"/>
                  </a:solidFill>
                  <a:prstDash val="solid"/>
                  <a:miter lim="800000"/>
                </a:ln>
                <a:latin typeface="Times New Roman" pitchFamily="18" charset="0"/>
                <a:cs typeface="Times New Roman" pitchFamily="18" charset="0"/>
              </a:rPr>
              <a:t>                        COLLEGE FOR DEGREE AND PG COURSES (A)</a:t>
            </a:r>
            <a:endParaRPr lang="en-IN" sz="3200" dirty="0"/>
          </a:p>
        </p:txBody>
      </p:sp>
      <p:sp>
        <p:nvSpPr>
          <p:cNvPr id="9" name="TextBox 8">
            <a:extLst>
              <a:ext uri="{FF2B5EF4-FFF2-40B4-BE49-F238E27FC236}">
                <a16:creationId xmlns:a16="http://schemas.microsoft.com/office/drawing/2014/main" id="{5FB2A1D0-059E-F6EC-3CFB-08B6F5A6155C}"/>
              </a:ext>
            </a:extLst>
          </p:cNvPr>
          <p:cNvSpPr txBox="1"/>
          <p:nvPr/>
        </p:nvSpPr>
        <p:spPr>
          <a:xfrm>
            <a:off x="722248" y="4695353"/>
            <a:ext cx="4124960" cy="923330"/>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Project Guide:</a:t>
            </a:r>
          </a:p>
          <a:p>
            <a:r>
              <a:rPr lang="en-IN" sz="1800" dirty="0">
                <a:latin typeface="Times New Roman" panose="02020603050405020304" pitchFamily="18" charset="0"/>
                <a:cs typeface="Times New Roman" panose="02020603050405020304" pitchFamily="18" charset="0"/>
              </a:rPr>
              <a:t>Mr.B.DIVAKAR</a:t>
            </a:r>
          </a:p>
          <a:p>
            <a:r>
              <a:rPr lang="en-IN" dirty="0">
                <a:latin typeface="Times New Roman" panose="02020603050405020304" pitchFamily="18" charset="0"/>
                <a:cs typeface="Times New Roman" panose="02020603050405020304" pitchFamily="18" charset="0"/>
              </a:rPr>
              <a:t>Assistant professor</a:t>
            </a:r>
            <a:endParaRPr lang="en-IN" sz="1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FC067D6-71AA-2977-CB39-00A530C29FC8}"/>
              </a:ext>
            </a:extLst>
          </p:cNvPr>
          <p:cNvSpPr txBox="1"/>
          <p:nvPr/>
        </p:nvSpPr>
        <p:spPr>
          <a:xfrm>
            <a:off x="8704414" y="4510543"/>
            <a:ext cx="2651760" cy="147732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a:t>
            </a:r>
            <a:r>
              <a:rPr lang="en-IN" b="1" dirty="0">
                <a:latin typeface="Times New Roman" panose="02020603050405020304" pitchFamily="18" charset="0"/>
                <a:cs typeface="Times New Roman" panose="02020603050405020304" pitchFamily="18" charset="0"/>
              </a:rPr>
              <a:t>y</a:t>
            </a:r>
          </a:p>
          <a:p>
            <a:r>
              <a:rPr lang="en-IN" dirty="0">
                <a:latin typeface="Times New Roman" panose="02020603050405020304" pitchFamily="18" charset="0"/>
                <a:cs typeface="Times New Roman" panose="02020603050405020304" pitchFamily="18" charset="0"/>
              </a:rPr>
              <a:t>D.PRASANTH KUMAR</a:t>
            </a:r>
          </a:p>
          <a:p>
            <a:r>
              <a:rPr lang="en-IN" dirty="0">
                <a:latin typeface="Times New Roman" panose="02020603050405020304" pitchFamily="18" charset="0"/>
                <a:cs typeface="Times New Roman" panose="02020603050405020304" pitchFamily="18" charset="0"/>
              </a:rPr>
              <a:t>PG232406003</a:t>
            </a:r>
          </a:p>
          <a:p>
            <a:r>
              <a:rPr lang="en-IN" dirty="0">
                <a:latin typeface="Times New Roman" panose="02020603050405020304" pitchFamily="18" charset="0"/>
                <a:cs typeface="Times New Roman" panose="02020603050405020304" pitchFamily="18" charset="0"/>
              </a:rPr>
              <a:t>(2023-25)</a:t>
            </a:r>
          </a:p>
          <a:p>
            <a:r>
              <a:rPr lang="en-IN" dirty="0">
                <a:latin typeface="Times New Roman" panose="02020603050405020304" pitchFamily="18" charset="0"/>
                <a:cs typeface="Times New Roman" panose="02020603050405020304" pitchFamily="18" charset="0"/>
              </a:rPr>
              <a:t>SEM-IV</a:t>
            </a:r>
          </a:p>
        </p:txBody>
      </p:sp>
      <p:pic>
        <p:nvPicPr>
          <p:cNvPr id="10" name="Picture 9" descr="A picture containing diagram&#10;&#10;Description automatically generated">
            <a:extLst>
              <a:ext uri="{FF2B5EF4-FFF2-40B4-BE49-F238E27FC236}">
                <a16:creationId xmlns:a16="http://schemas.microsoft.com/office/drawing/2014/main" id="{21C183DD-0C0A-D6B1-E5F8-15D2546591E7}"/>
              </a:ext>
            </a:extLst>
          </p:cNvPr>
          <p:cNvPicPr>
            <a:picLocks noChangeAspect="1"/>
          </p:cNvPicPr>
          <p:nvPr/>
        </p:nvPicPr>
        <p:blipFill>
          <a:blip r:embed="rId2"/>
          <a:stretch>
            <a:fillRect/>
          </a:stretch>
        </p:blipFill>
        <p:spPr>
          <a:xfrm>
            <a:off x="351901" y="649969"/>
            <a:ext cx="1194574" cy="1145005"/>
          </a:xfrm>
          <a:prstGeom prst="ellipse">
            <a:avLst/>
          </a:prstGeom>
        </p:spPr>
      </p:pic>
      <p:pic>
        <p:nvPicPr>
          <p:cNvPr id="13" name="Picture 12">
            <a:extLst>
              <a:ext uri="{FF2B5EF4-FFF2-40B4-BE49-F238E27FC236}">
                <a16:creationId xmlns:a16="http://schemas.microsoft.com/office/drawing/2014/main" id="{D5D645CA-F8CA-0DCC-7643-4893E11E2699}"/>
              </a:ext>
            </a:extLst>
          </p:cNvPr>
          <p:cNvPicPr>
            <a:picLocks noChangeAspect="1"/>
          </p:cNvPicPr>
          <p:nvPr/>
        </p:nvPicPr>
        <p:blipFill>
          <a:blip r:embed="rId3"/>
          <a:stretch>
            <a:fillRect/>
          </a:stretch>
        </p:blipFill>
        <p:spPr>
          <a:xfrm>
            <a:off x="10549833" y="591485"/>
            <a:ext cx="1194574" cy="1203489"/>
          </a:xfrm>
          <a:prstGeom prst="rect">
            <a:avLst/>
          </a:prstGeom>
        </p:spPr>
      </p:pic>
    </p:spTree>
    <p:extLst>
      <p:ext uri="{BB962C8B-B14F-4D97-AF65-F5344CB8AC3E}">
        <p14:creationId xmlns:p14="http://schemas.microsoft.com/office/powerpoint/2010/main" val="735411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AF37-9076-35F6-C4C1-EE4AD92F7474}"/>
              </a:ext>
            </a:extLst>
          </p:cNvPr>
          <p:cNvSpPr>
            <a:spLocks noGrp="1"/>
          </p:cNvSpPr>
          <p:nvPr>
            <p:ph type="title"/>
          </p:nvPr>
        </p:nvSpPr>
        <p:spPr>
          <a:xfrm>
            <a:off x="838200" y="78658"/>
            <a:ext cx="10515600" cy="602379"/>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ALGORITHMS WITH EXAMPLE</a:t>
            </a:r>
          </a:p>
        </p:txBody>
      </p:sp>
      <p:sp>
        <p:nvSpPr>
          <p:cNvPr id="3" name="Content Placeholder 2">
            <a:extLst>
              <a:ext uri="{FF2B5EF4-FFF2-40B4-BE49-F238E27FC236}">
                <a16:creationId xmlns:a16="http://schemas.microsoft.com/office/drawing/2014/main" id="{2EB1A45A-5B51-EE46-DE5B-8956A70D8054}"/>
              </a:ext>
            </a:extLst>
          </p:cNvPr>
          <p:cNvSpPr>
            <a:spLocks noGrp="1"/>
          </p:cNvSpPr>
          <p:nvPr>
            <p:ph idx="1"/>
          </p:nvPr>
        </p:nvSpPr>
        <p:spPr>
          <a:xfrm>
            <a:off x="137651" y="786580"/>
            <a:ext cx="11936361" cy="5992761"/>
          </a:xfrm>
        </p:spPr>
        <p:txBody>
          <a:bodyPr>
            <a:noAutofit/>
          </a:bodyPr>
          <a:lstStyle/>
          <a:p>
            <a:pPr algn="l"/>
            <a:r>
              <a:rPr lang="en-IN" sz="1800" b="1" dirty="0">
                <a:solidFill>
                  <a:schemeClr val="accent1"/>
                </a:solidFill>
                <a:latin typeface="Times New Roman" panose="02020603050405020304" pitchFamily="18" charset="0"/>
                <a:cs typeface="Times New Roman" panose="02020603050405020304" pitchFamily="18" charset="0"/>
              </a:rPr>
              <a:t>1.</a:t>
            </a:r>
            <a:r>
              <a:rPr lang="en-IN" sz="1800" b="1" i="0" dirty="0">
                <a:solidFill>
                  <a:schemeClr val="accent1"/>
                </a:solidFill>
                <a:effectLst/>
                <a:latin typeface="Times New Roman" panose="02020603050405020304" pitchFamily="18" charset="0"/>
                <a:cs typeface="Times New Roman" panose="02020603050405020304" pitchFamily="18" charset="0"/>
              </a:rPr>
              <a:t> Regression Analysis</a:t>
            </a:r>
          </a:p>
          <a:p>
            <a:pPr algn="l"/>
            <a:r>
              <a:rPr lang="en-IN" sz="1800" b="1" i="0" dirty="0">
                <a:solidFill>
                  <a:srgbClr val="404040"/>
                </a:solidFill>
                <a:effectLst/>
                <a:latin typeface="Times New Roman" panose="02020603050405020304" pitchFamily="18" charset="0"/>
                <a:cs typeface="Times New Roman" panose="02020603050405020304" pitchFamily="18" charset="0"/>
              </a:rPr>
              <a:t>Purpose</a:t>
            </a:r>
            <a:r>
              <a:rPr lang="en-IN" sz="1800" b="0" i="0" dirty="0">
                <a:solidFill>
                  <a:srgbClr val="404040"/>
                </a:solidFill>
                <a:effectLst/>
                <a:latin typeface="Times New Roman" panose="02020603050405020304" pitchFamily="18" charset="0"/>
                <a:cs typeface="Times New Roman" panose="02020603050405020304" pitchFamily="18" charset="0"/>
              </a:rPr>
              <a:t>: Predict numerical outcomes (e.g., crop yield, irrigation needs).</a:t>
            </a:r>
            <a:br>
              <a:rPr lang="en-IN" sz="1800" b="0" i="0" dirty="0">
                <a:solidFill>
                  <a:srgbClr val="404040"/>
                </a:solidFill>
                <a:effectLst/>
                <a:latin typeface="Times New Roman" panose="02020603050405020304" pitchFamily="18" charset="0"/>
                <a:cs typeface="Times New Roman" panose="02020603050405020304" pitchFamily="18" charset="0"/>
              </a:rPr>
            </a:br>
            <a:r>
              <a:rPr lang="en-IN" sz="1800" b="1" i="0" dirty="0">
                <a:solidFill>
                  <a:srgbClr val="404040"/>
                </a:solidFill>
                <a:effectLst/>
                <a:latin typeface="Times New Roman" panose="02020603050405020304" pitchFamily="18" charset="0"/>
                <a:cs typeface="Times New Roman" panose="02020603050405020304" pitchFamily="18" charset="0"/>
              </a:rPr>
              <a:t>Example</a:t>
            </a:r>
            <a:r>
              <a:rPr lang="en-IN" sz="1800" b="0" i="0" dirty="0">
                <a:solidFill>
                  <a:srgbClr val="404040"/>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IN" sz="1800" b="1" i="0" dirty="0">
                <a:solidFill>
                  <a:srgbClr val="404040"/>
                </a:solidFill>
                <a:effectLst/>
                <a:latin typeface="Times New Roman" panose="02020603050405020304" pitchFamily="18" charset="0"/>
                <a:cs typeface="Times New Roman" panose="02020603050405020304" pitchFamily="18" charset="0"/>
              </a:rPr>
              <a:t>Model</a:t>
            </a:r>
            <a:r>
              <a:rPr lang="en-IN" sz="1800" b="0" i="0" dirty="0">
                <a:solidFill>
                  <a:srgbClr val="404040"/>
                </a:solidFill>
                <a:effectLst/>
                <a:latin typeface="Times New Roman" panose="02020603050405020304" pitchFamily="18" charset="0"/>
                <a:cs typeface="Times New Roman" panose="02020603050405020304" pitchFamily="18" charset="0"/>
              </a:rPr>
              <a:t>: Random Forest Regression</a:t>
            </a:r>
          </a:p>
          <a:p>
            <a:pPr algn="l">
              <a:spcBef>
                <a:spcPts val="300"/>
              </a:spcBef>
              <a:buFont typeface="Arial" panose="020B0604020202020204" pitchFamily="34" charset="0"/>
              <a:buChar char="•"/>
            </a:pPr>
            <a:r>
              <a:rPr lang="en-IN" sz="1800" b="1" i="0" dirty="0">
                <a:solidFill>
                  <a:srgbClr val="404040"/>
                </a:solidFill>
                <a:effectLst/>
                <a:latin typeface="Times New Roman" panose="02020603050405020304" pitchFamily="18" charset="0"/>
                <a:cs typeface="Times New Roman" panose="02020603050405020304" pitchFamily="18" charset="0"/>
              </a:rPr>
              <a:t>Input Features</a:t>
            </a:r>
            <a:r>
              <a:rPr lang="en-IN" sz="1800" b="0" i="0" dirty="0">
                <a:solidFill>
                  <a:srgbClr val="404040"/>
                </a:solidFill>
                <a:effectLst/>
                <a:latin typeface="Times New Roman" panose="02020603050405020304" pitchFamily="18" charset="0"/>
                <a:cs typeface="Times New Roman" panose="02020603050405020304" pitchFamily="18" charset="0"/>
              </a:rPr>
              <a:t>: Soil moisture (%), temperature (°C), EC (µS/cm), </a:t>
            </a:r>
            <a:r>
              <a:rPr lang="en-IN" sz="1800" b="0" i="0" dirty="0" err="1">
                <a:solidFill>
                  <a:srgbClr val="404040"/>
                </a:solidFill>
                <a:effectLst/>
                <a:latin typeface="Times New Roman" panose="02020603050405020304" pitchFamily="18" charset="0"/>
                <a:cs typeface="Times New Roman" panose="02020603050405020304" pitchFamily="18" charset="0"/>
              </a:rPr>
              <a:t>pH.</a:t>
            </a:r>
            <a:endParaRPr lang="en-IN" sz="1800" b="0" i="0" dirty="0">
              <a:solidFill>
                <a:srgbClr val="404040"/>
              </a:solidFill>
              <a:effectLst/>
              <a:latin typeface="Times New Roman" panose="02020603050405020304" pitchFamily="18" charset="0"/>
              <a:cs typeface="Times New Roman" panose="02020603050405020304" pitchFamily="18" charset="0"/>
            </a:endParaRPr>
          </a:p>
          <a:p>
            <a:pPr algn="l">
              <a:spcBef>
                <a:spcPts val="300"/>
              </a:spcBef>
              <a:buFont typeface="Arial" panose="020B0604020202020204" pitchFamily="34" charset="0"/>
              <a:buChar char="•"/>
            </a:pPr>
            <a:r>
              <a:rPr lang="en-IN" sz="1800" b="1" i="0" dirty="0">
                <a:solidFill>
                  <a:srgbClr val="404040"/>
                </a:solidFill>
                <a:effectLst/>
                <a:latin typeface="Times New Roman" panose="02020603050405020304" pitchFamily="18" charset="0"/>
                <a:cs typeface="Times New Roman" panose="02020603050405020304" pitchFamily="18" charset="0"/>
              </a:rPr>
              <a:t>Output</a:t>
            </a:r>
            <a:r>
              <a:rPr lang="en-IN" sz="1800" b="0" i="0" dirty="0">
                <a:solidFill>
                  <a:srgbClr val="404040"/>
                </a:solidFill>
                <a:effectLst/>
                <a:latin typeface="Times New Roman" panose="02020603050405020304" pitchFamily="18" charset="0"/>
                <a:cs typeface="Times New Roman" panose="02020603050405020304" pitchFamily="18" charset="0"/>
              </a:rPr>
              <a:t>: Predicted crop yield (kg/ha).</a:t>
            </a:r>
          </a:p>
          <a:p>
            <a:pPr algn="l">
              <a:spcBef>
                <a:spcPts val="300"/>
              </a:spcBef>
              <a:spcAft>
                <a:spcPts val="300"/>
              </a:spcAft>
              <a:buFont typeface="Arial" panose="020B0604020202020204" pitchFamily="34" charset="0"/>
              <a:buChar char="•"/>
            </a:pPr>
            <a:r>
              <a:rPr lang="en-IN" sz="1800" b="1" i="0" dirty="0">
                <a:solidFill>
                  <a:srgbClr val="404040"/>
                </a:solidFill>
                <a:effectLst/>
                <a:latin typeface="Times New Roman" panose="02020603050405020304" pitchFamily="18" charset="0"/>
                <a:cs typeface="Times New Roman" panose="02020603050405020304" pitchFamily="18" charset="0"/>
              </a:rPr>
              <a:t>Application</a:t>
            </a:r>
            <a:r>
              <a:rPr lang="en-IN" sz="1800" b="0" i="0" dirty="0">
                <a:solidFill>
                  <a:srgbClr val="404040"/>
                </a:solidFill>
                <a:effectLst/>
                <a:latin typeface="Times New Roman" panose="02020603050405020304" pitchFamily="18" charset="0"/>
                <a:cs typeface="Times New Roman" panose="02020603050405020304" pitchFamily="18" charset="0"/>
              </a:rPr>
              <a:t>:</a:t>
            </a:r>
          </a:p>
          <a:p>
            <a:pPr marL="742950" lvl="1" indent="-285750" algn="l">
              <a:spcBef>
                <a:spcPts val="300"/>
              </a:spcBef>
              <a:buFont typeface="Arial" panose="020B0604020202020204" pitchFamily="34" charset="0"/>
              <a:buChar char="•"/>
            </a:pPr>
            <a:r>
              <a:rPr lang="en-IN" sz="1800" b="0" i="0" dirty="0">
                <a:solidFill>
                  <a:srgbClr val="404040"/>
                </a:solidFill>
                <a:effectLst/>
                <a:latin typeface="Times New Roman" panose="02020603050405020304" pitchFamily="18" charset="0"/>
                <a:cs typeface="Times New Roman" panose="02020603050405020304" pitchFamily="18" charset="0"/>
              </a:rPr>
              <a:t>Trained on historical data (e.g., 5 years of farm data).</a:t>
            </a:r>
          </a:p>
          <a:p>
            <a:pPr marL="742950" lvl="1" indent="-285750" algn="l">
              <a:spcBef>
                <a:spcPts val="300"/>
              </a:spcBef>
              <a:buFont typeface="Arial" panose="020B0604020202020204" pitchFamily="34" charset="0"/>
              <a:buChar char="•"/>
            </a:pPr>
            <a:r>
              <a:rPr lang="en-IN" sz="1800" b="0" i="0" dirty="0">
                <a:solidFill>
                  <a:srgbClr val="404040"/>
                </a:solidFill>
                <a:effectLst/>
                <a:latin typeface="Times New Roman" panose="02020603050405020304" pitchFamily="18" charset="0"/>
                <a:cs typeface="Times New Roman" panose="02020603050405020304" pitchFamily="18" charset="0"/>
              </a:rPr>
              <a:t>Example Prediction:</a:t>
            </a:r>
            <a:br>
              <a:rPr lang="en-IN" sz="1800" b="0" i="0" dirty="0">
                <a:solidFill>
                  <a:srgbClr val="404040"/>
                </a:solidFill>
                <a:effectLst/>
                <a:latin typeface="Times New Roman" panose="02020603050405020304" pitchFamily="18" charset="0"/>
                <a:cs typeface="Times New Roman" panose="02020603050405020304" pitchFamily="18" charset="0"/>
              </a:rPr>
            </a:br>
            <a:r>
              <a:rPr lang="en-IN" sz="1800" b="0" i="1" dirty="0">
                <a:solidFill>
                  <a:srgbClr val="404040"/>
                </a:solidFill>
                <a:effectLst/>
                <a:latin typeface="Times New Roman" panose="02020603050405020304" pitchFamily="18" charset="0"/>
                <a:cs typeface="Times New Roman" panose="02020603050405020304" pitchFamily="18" charset="0"/>
              </a:rPr>
              <a:t>Input</a:t>
            </a:r>
            <a:r>
              <a:rPr lang="en-IN" sz="1800" b="0" i="0" dirty="0">
                <a:solidFill>
                  <a:srgbClr val="404040"/>
                </a:solidFill>
                <a:effectLst/>
                <a:latin typeface="Times New Roman" panose="02020603050405020304" pitchFamily="18" charset="0"/>
                <a:cs typeface="Times New Roman" panose="02020603050405020304" pitchFamily="18" charset="0"/>
              </a:rPr>
              <a:t>: Moisture=65%, Temp=25°C, EC=1200 µS/cm, pH=6.5 → </a:t>
            </a:r>
            <a:r>
              <a:rPr lang="en-IN" sz="1800" b="0" i="1" dirty="0">
                <a:solidFill>
                  <a:srgbClr val="404040"/>
                </a:solidFill>
                <a:effectLst/>
                <a:latin typeface="Times New Roman" panose="02020603050405020304" pitchFamily="18" charset="0"/>
                <a:cs typeface="Times New Roman" panose="02020603050405020304" pitchFamily="18" charset="0"/>
              </a:rPr>
              <a:t>Output</a:t>
            </a:r>
            <a:r>
              <a:rPr lang="en-IN" sz="1800" b="0" i="0" dirty="0">
                <a:solidFill>
                  <a:srgbClr val="404040"/>
                </a:solidFill>
                <a:effectLst/>
                <a:latin typeface="Times New Roman" panose="02020603050405020304" pitchFamily="18" charset="0"/>
                <a:cs typeface="Times New Roman" panose="02020603050405020304" pitchFamily="18" charset="0"/>
              </a:rPr>
              <a:t>: Yield=4200 kg/ha.</a:t>
            </a:r>
          </a:p>
          <a:p>
            <a:pPr algn="l"/>
            <a:r>
              <a:rPr lang="en-IN" sz="1800" b="1" i="0" dirty="0">
                <a:solidFill>
                  <a:schemeClr val="accent1"/>
                </a:solidFill>
                <a:effectLst/>
                <a:latin typeface="Times New Roman" panose="02020603050405020304" pitchFamily="18" charset="0"/>
                <a:cs typeface="Times New Roman" panose="02020603050405020304" pitchFamily="18" charset="0"/>
              </a:rPr>
              <a:t>2. Classification Models</a:t>
            </a:r>
          </a:p>
          <a:p>
            <a:pPr algn="l"/>
            <a:r>
              <a:rPr lang="en-IN" sz="1800" b="1" i="0" dirty="0">
                <a:solidFill>
                  <a:srgbClr val="404040"/>
                </a:solidFill>
                <a:effectLst/>
                <a:latin typeface="Times New Roman" panose="02020603050405020304" pitchFamily="18" charset="0"/>
                <a:cs typeface="Times New Roman" panose="02020603050405020304" pitchFamily="18" charset="0"/>
              </a:rPr>
              <a:t>Purpose</a:t>
            </a:r>
            <a:r>
              <a:rPr lang="en-IN" sz="1800" b="0" i="0" dirty="0">
                <a:solidFill>
                  <a:srgbClr val="404040"/>
                </a:solidFill>
                <a:effectLst/>
                <a:latin typeface="Times New Roman" panose="02020603050405020304" pitchFamily="18" charset="0"/>
                <a:cs typeface="Times New Roman" panose="02020603050405020304" pitchFamily="18" charset="0"/>
              </a:rPr>
              <a:t>: Categorize data into classes (e.g., soil type, disease risk).</a:t>
            </a:r>
            <a:br>
              <a:rPr lang="en-IN" sz="1800" b="0" i="0" dirty="0">
                <a:solidFill>
                  <a:srgbClr val="404040"/>
                </a:solidFill>
                <a:effectLst/>
                <a:latin typeface="Times New Roman" panose="02020603050405020304" pitchFamily="18" charset="0"/>
                <a:cs typeface="Times New Roman" panose="02020603050405020304" pitchFamily="18" charset="0"/>
              </a:rPr>
            </a:br>
            <a:r>
              <a:rPr lang="en-IN" sz="1800" b="1" i="0" dirty="0">
                <a:solidFill>
                  <a:srgbClr val="404040"/>
                </a:solidFill>
                <a:effectLst/>
                <a:latin typeface="Times New Roman" panose="02020603050405020304" pitchFamily="18" charset="0"/>
                <a:cs typeface="Times New Roman" panose="02020603050405020304" pitchFamily="18" charset="0"/>
              </a:rPr>
              <a:t>Example</a:t>
            </a:r>
            <a:r>
              <a:rPr lang="en-IN" sz="1800" b="0" i="0" dirty="0">
                <a:solidFill>
                  <a:srgbClr val="404040"/>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IN" sz="1800" b="1" i="0" dirty="0">
                <a:solidFill>
                  <a:srgbClr val="404040"/>
                </a:solidFill>
                <a:effectLst/>
                <a:latin typeface="Times New Roman" panose="02020603050405020304" pitchFamily="18" charset="0"/>
                <a:cs typeface="Times New Roman" panose="02020603050405020304" pitchFamily="18" charset="0"/>
              </a:rPr>
              <a:t>Model</a:t>
            </a:r>
            <a:r>
              <a:rPr lang="en-IN" sz="1800" b="0" i="0" dirty="0">
                <a:solidFill>
                  <a:srgbClr val="404040"/>
                </a:solidFill>
                <a:effectLst/>
                <a:latin typeface="Times New Roman" panose="02020603050405020304" pitchFamily="18" charset="0"/>
                <a:cs typeface="Times New Roman" panose="02020603050405020304" pitchFamily="18" charset="0"/>
              </a:rPr>
              <a:t>: Support Vector Machine (SVM)</a:t>
            </a:r>
          </a:p>
          <a:p>
            <a:pPr algn="l">
              <a:spcBef>
                <a:spcPts val="300"/>
              </a:spcBef>
              <a:buFont typeface="Arial" panose="020B0604020202020204" pitchFamily="34" charset="0"/>
              <a:buChar char="•"/>
            </a:pPr>
            <a:r>
              <a:rPr lang="en-IN" sz="1800" b="1" i="0" dirty="0">
                <a:solidFill>
                  <a:srgbClr val="404040"/>
                </a:solidFill>
                <a:effectLst/>
                <a:latin typeface="Times New Roman" panose="02020603050405020304" pitchFamily="18" charset="0"/>
                <a:cs typeface="Times New Roman" panose="02020603050405020304" pitchFamily="18" charset="0"/>
              </a:rPr>
              <a:t>Input Features</a:t>
            </a:r>
            <a:r>
              <a:rPr lang="en-IN" sz="1800" b="0" i="0" dirty="0">
                <a:solidFill>
                  <a:srgbClr val="404040"/>
                </a:solidFill>
                <a:effectLst/>
                <a:latin typeface="Times New Roman" panose="02020603050405020304" pitchFamily="18" charset="0"/>
                <a:cs typeface="Times New Roman" panose="02020603050405020304" pitchFamily="18" charset="0"/>
              </a:rPr>
              <a:t>: EC, pH, ambient humidity.</a:t>
            </a:r>
          </a:p>
          <a:p>
            <a:pPr algn="l">
              <a:spcBef>
                <a:spcPts val="300"/>
              </a:spcBef>
              <a:buFont typeface="Arial" panose="020B0604020202020204" pitchFamily="34" charset="0"/>
              <a:buChar char="•"/>
            </a:pPr>
            <a:r>
              <a:rPr lang="en-IN" sz="1800" b="1" i="0" dirty="0">
                <a:solidFill>
                  <a:srgbClr val="404040"/>
                </a:solidFill>
                <a:effectLst/>
                <a:latin typeface="Times New Roman" panose="02020603050405020304" pitchFamily="18" charset="0"/>
                <a:cs typeface="Times New Roman" panose="02020603050405020304" pitchFamily="18" charset="0"/>
              </a:rPr>
              <a:t>Output</a:t>
            </a:r>
            <a:r>
              <a:rPr lang="en-IN" sz="1800" b="0" i="0" dirty="0">
                <a:solidFill>
                  <a:srgbClr val="404040"/>
                </a:solidFill>
                <a:effectLst/>
                <a:latin typeface="Times New Roman" panose="02020603050405020304" pitchFamily="18" charset="0"/>
                <a:cs typeface="Times New Roman" panose="02020603050405020304" pitchFamily="18" charset="0"/>
              </a:rPr>
              <a:t>: Soil type (e.g., "Sandy Loam," "Clay").</a:t>
            </a:r>
          </a:p>
          <a:p>
            <a:pPr algn="l">
              <a:spcBef>
                <a:spcPts val="300"/>
              </a:spcBef>
              <a:spcAft>
                <a:spcPts val="300"/>
              </a:spcAft>
              <a:buFont typeface="Arial" panose="020B0604020202020204" pitchFamily="34" charset="0"/>
              <a:buChar char="•"/>
            </a:pPr>
            <a:r>
              <a:rPr lang="en-IN" sz="1800" b="1" i="0" dirty="0">
                <a:solidFill>
                  <a:srgbClr val="404040"/>
                </a:solidFill>
                <a:effectLst/>
                <a:latin typeface="Times New Roman" panose="02020603050405020304" pitchFamily="18" charset="0"/>
                <a:cs typeface="Times New Roman" panose="02020603050405020304" pitchFamily="18" charset="0"/>
              </a:rPr>
              <a:t>Application</a:t>
            </a:r>
            <a:r>
              <a:rPr lang="en-IN" sz="1800" b="0" i="0" dirty="0">
                <a:solidFill>
                  <a:srgbClr val="404040"/>
                </a:solidFill>
                <a:effectLst/>
                <a:latin typeface="Times New Roman" panose="02020603050405020304" pitchFamily="18" charset="0"/>
                <a:cs typeface="Times New Roman" panose="02020603050405020304" pitchFamily="18" charset="0"/>
              </a:rPr>
              <a:t>:</a:t>
            </a:r>
          </a:p>
          <a:p>
            <a:pPr marL="742950" lvl="1" indent="-285750" algn="l">
              <a:spcBef>
                <a:spcPts val="300"/>
              </a:spcBef>
              <a:buFont typeface="Arial" panose="020B0604020202020204" pitchFamily="34" charset="0"/>
              <a:buChar char="•"/>
            </a:pPr>
            <a:r>
              <a:rPr lang="en-IN" sz="1800" b="0" i="0" dirty="0">
                <a:solidFill>
                  <a:srgbClr val="404040"/>
                </a:solidFill>
                <a:effectLst/>
                <a:latin typeface="Times New Roman" panose="02020603050405020304" pitchFamily="18" charset="0"/>
                <a:cs typeface="Times New Roman" panose="02020603050405020304" pitchFamily="18" charset="0"/>
              </a:rPr>
              <a:t>Classify soil for fertilizer recommendations.</a:t>
            </a:r>
          </a:p>
          <a:p>
            <a:pPr marL="742950" lvl="1" indent="-285750" algn="l">
              <a:spcBef>
                <a:spcPts val="300"/>
              </a:spcBef>
              <a:buFont typeface="Arial" panose="020B0604020202020204" pitchFamily="34" charset="0"/>
              <a:buChar char="•"/>
            </a:pPr>
            <a:r>
              <a:rPr lang="en-IN" sz="1800" b="0" i="0" dirty="0">
                <a:solidFill>
                  <a:srgbClr val="404040"/>
                </a:solidFill>
                <a:effectLst/>
                <a:latin typeface="Times New Roman" panose="02020603050405020304" pitchFamily="18" charset="0"/>
                <a:cs typeface="Times New Roman" panose="02020603050405020304" pitchFamily="18" charset="0"/>
              </a:rPr>
              <a:t>Example Classification:</a:t>
            </a:r>
            <a:br>
              <a:rPr lang="en-IN" sz="1800" b="0" i="0" dirty="0">
                <a:solidFill>
                  <a:srgbClr val="404040"/>
                </a:solidFill>
                <a:effectLst/>
                <a:latin typeface="Times New Roman" panose="02020603050405020304" pitchFamily="18" charset="0"/>
                <a:cs typeface="Times New Roman" panose="02020603050405020304" pitchFamily="18" charset="0"/>
              </a:rPr>
            </a:br>
            <a:r>
              <a:rPr lang="en-IN" sz="1800" b="0" i="1" dirty="0">
                <a:solidFill>
                  <a:srgbClr val="404040"/>
                </a:solidFill>
                <a:effectLst/>
                <a:latin typeface="Times New Roman" panose="02020603050405020304" pitchFamily="18" charset="0"/>
                <a:cs typeface="Times New Roman" panose="02020603050405020304" pitchFamily="18" charset="0"/>
              </a:rPr>
              <a:t>Input</a:t>
            </a:r>
            <a:r>
              <a:rPr lang="en-IN" sz="1800" b="0" i="0" dirty="0">
                <a:solidFill>
                  <a:srgbClr val="404040"/>
                </a:solidFill>
                <a:effectLst/>
                <a:latin typeface="Times New Roman" panose="02020603050405020304" pitchFamily="18" charset="0"/>
                <a:cs typeface="Times New Roman" panose="02020603050405020304" pitchFamily="18" charset="0"/>
              </a:rPr>
              <a:t>: EC=800 µS/cm, pH=5.8, Humidity=70% → </a:t>
            </a:r>
            <a:r>
              <a:rPr lang="en-IN" sz="1800" b="0" i="1" dirty="0">
                <a:solidFill>
                  <a:srgbClr val="404040"/>
                </a:solidFill>
                <a:effectLst/>
                <a:latin typeface="Times New Roman" panose="02020603050405020304" pitchFamily="18" charset="0"/>
                <a:cs typeface="Times New Roman" panose="02020603050405020304" pitchFamily="18" charset="0"/>
              </a:rPr>
              <a:t>Output</a:t>
            </a:r>
            <a:r>
              <a:rPr lang="en-IN" sz="1800" b="0" i="0" dirty="0">
                <a:solidFill>
                  <a:srgbClr val="404040"/>
                </a:solidFill>
                <a:effectLst/>
                <a:latin typeface="Times New Roman" panose="02020603050405020304" pitchFamily="18" charset="0"/>
                <a:cs typeface="Times New Roman" panose="02020603050405020304" pitchFamily="18" charset="0"/>
              </a:rPr>
              <a:t>: "Loamy Soil."</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42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253104-F0A2-F03F-980C-C4360A7D3F5A}"/>
              </a:ext>
            </a:extLst>
          </p:cNvPr>
          <p:cNvSpPr>
            <a:spLocks noGrp="1"/>
          </p:cNvSpPr>
          <p:nvPr>
            <p:ph idx="1"/>
          </p:nvPr>
        </p:nvSpPr>
        <p:spPr>
          <a:xfrm>
            <a:off x="137651" y="117988"/>
            <a:ext cx="11936361" cy="6597444"/>
          </a:xfrm>
        </p:spPr>
        <p:txBody>
          <a:bodyPr/>
          <a:lstStyle/>
          <a:p>
            <a:pPr algn="l"/>
            <a:r>
              <a:rPr lang="en-IN" sz="2000" b="1" i="0" dirty="0">
                <a:solidFill>
                  <a:schemeClr val="accent1"/>
                </a:solidFill>
                <a:effectLst/>
                <a:latin typeface="Times New Roman" panose="02020603050405020304" pitchFamily="18" charset="0"/>
                <a:cs typeface="Times New Roman" panose="02020603050405020304" pitchFamily="18" charset="0"/>
              </a:rPr>
              <a:t>3. Anomaly Detection</a:t>
            </a:r>
          </a:p>
          <a:p>
            <a:pPr algn="l"/>
            <a:r>
              <a:rPr lang="en-IN" sz="2000" b="1" i="0" dirty="0">
                <a:solidFill>
                  <a:srgbClr val="404040"/>
                </a:solidFill>
                <a:effectLst/>
                <a:latin typeface="Times New Roman" panose="02020603050405020304" pitchFamily="18" charset="0"/>
                <a:cs typeface="Times New Roman" panose="02020603050405020304" pitchFamily="18" charset="0"/>
              </a:rPr>
              <a:t>Purpose</a:t>
            </a:r>
            <a:r>
              <a:rPr lang="en-IN" sz="2000" b="0" i="0" dirty="0">
                <a:solidFill>
                  <a:srgbClr val="404040"/>
                </a:solidFill>
                <a:effectLst/>
                <a:latin typeface="Times New Roman" panose="02020603050405020304" pitchFamily="18" charset="0"/>
                <a:cs typeface="Times New Roman" panose="02020603050405020304" pitchFamily="18" charset="0"/>
              </a:rPr>
              <a:t>: Identify outliers (e.g., sensor errors, contamination).</a:t>
            </a:r>
            <a:br>
              <a:rPr lang="en-IN" sz="2000" b="0" i="0" dirty="0">
                <a:solidFill>
                  <a:srgbClr val="404040"/>
                </a:solidFill>
                <a:effectLst/>
                <a:latin typeface="Times New Roman" panose="02020603050405020304" pitchFamily="18" charset="0"/>
                <a:cs typeface="Times New Roman" panose="02020603050405020304" pitchFamily="18" charset="0"/>
              </a:rPr>
            </a:br>
            <a:r>
              <a:rPr lang="en-IN" sz="2000" b="1" i="0" dirty="0">
                <a:solidFill>
                  <a:srgbClr val="404040"/>
                </a:solidFill>
                <a:effectLst/>
                <a:latin typeface="Times New Roman" panose="02020603050405020304" pitchFamily="18" charset="0"/>
                <a:cs typeface="Times New Roman" panose="02020603050405020304" pitchFamily="18" charset="0"/>
              </a:rPr>
              <a:t>Example</a:t>
            </a:r>
            <a:r>
              <a:rPr lang="en-IN" sz="2000" b="0" i="0" dirty="0">
                <a:solidFill>
                  <a:srgbClr val="404040"/>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IN" sz="2000" b="1" i="0" dirty="0">
                <a:solidFill>
                  <a:srgbClr val="404040"/>
                </a:solidFill>
                <a:effectLst/>
                <a:latin typeface="Times New Roman" panose="02020603050405020304" pitchFamily="18" charset="0"/>
                <a:cs typeface="Times New Roman" panose="02020603050405020304" pitchFamily="18" charset="0"/>
              </a:rPr>
              <a:t>Model</a:t>
            </a:r>
            <a:r>
              <a:rPr lang="en-IN" sz="2000" b="0" i="0" dirty="0">
                <a:solidFill>
                  <a:srgbClr val="404040"/>
                </a:solidFill>
                <a:effectLst/>
                <a:latin typeface="Times New Roman" panose="02020603050405020304" pitchFamily="18" charset="0"/>
                <a:cs typeface="Times New Roman" panose="02020603050405020304" pitchFamily="18" charset="0"/>
              </a:rPr>
              <a:t>: Isolation Forest</a:t>
            </a:r>
          </a:p>
          <a:p>
            <a:pPr algn="l">
              <a:spcBef>
                <a:spcPts val="300"/>
              </a:spcBef>
              <a:buFont typeface="Arial" panose="020B0604020202020204" pitchFamily="34" charset="0"/>
              <a:buChar char="•"/>
            </a:pPr>
            <a:r>
              <a:rPr lang="en-IN" sz="2000" b="1" i="0" dirty="0">
                <a:solidFill>
                  <a:srgbClr val="404040"/>
                </a:solidFill>
                <a:effectLst/>
                <a:latin typeface="Times New Roman" panose="02020603050405020304" pitchFamily="18" charset="0"/>
                <a:cs typeface="Times New Roman" panose="02020603050405020304" pitchFamily="18" charset="0"/>
              </a:rPr>
              <a:t>Input Features</a:t>
            </a:r>
            <a:r>
              <a:rPr lang="en-IN" sz="2000" b="0" i="0" dirty="0">
                <a:solidFill>
                  <a:srgbClr val="404040"/>
                </a:solidFill>
                <a:effectLst/>
                <a:latin typeface="Times New Roman" panose="02020603050405020304" pitchFamily="18" charset="0"/>
                <a:cs typeface="Times New Roman" panose="02020603050405020304" pitchFamily="18" charset="0"/>
              </a:rPr>
              <a:t>: Sensor readings (pH, EC) over time.</a:t>
            </a:r>
          </a:p>
          <a:p>
            <a:pPr algn="l">
              <a:spcBef>
                <a:spcPts val="300"/>
              </a:spcBef>
              <a:buFont typeface="Arial" panose="020B0604020202020204" pitchFamily="34" charset="0"/>
              <a:buChar char="•"/>
            </a:pPr>
            <a:r>
              <a:rPr lang="en-IN" sz="2000" b="1" i="0" dirty="0">
                <a:solidFill>
                  <a:srgbClr val="404040"/>
                </a:solidFill>
                <a:effectLst/>
                <a:latin typeface="Times New Roman" panose="02020603050405020304" pitchFamily="18" charset="0"/>
                <a:cs typeface="Times New Roman" panose="02020603050405020304" pitchFamily="18" charset="0"/>
              </a:rPr>
              <a:t>Output</a:t>
            </a:r>
            <a:r>
              <a:rPr lang="en-IN" sz="2000" b="0" i="0" dirty="0">
                <a:solidFill>
                  <a:srgbClr val="404040"/>
                </a:solidFill>
                <a:effectLst/>
                <a:latin typeface="Times New Roman" panose="02020603050405020304" pitchFamily="18" charset="0"/>
                <a:cs typeface="Times New Roman" panose="02020603050405020304" pitchFamily="18" charset="0"/>
              </a:rPr>
              <a:t>: Anomaly score (0=normal, 1=anomaly).</a:t>
            </a:r>
          </a:p>
          <a:p>
            <a:pPr algn="l">
              <a:spcBef>
                <a:spcPts val="300"/>
              </a:spcBef>
              <a:spcAft>
                <a:spcPts val="300"/>
              </a:spcAft>
              <a:buFont typeface="Arial" panose="020B0604020202020204" pitchFamily="34" charset="0"/>
              <a:buChar char="•"/>
            </a:pPr>
            <a:r>
              <a:rPr lang="en-IN" sz="2000" b="1" i="0" dirty="0">
                <a:solidFill>
                  <a:srgbClr val="404040"/>
                </a:solidFill>
                <a:effectLst/>
                <a:latin typeface="Times New Roman" panose="02020603050405020304" pitchFamily="18" charset="0"/>
                <a:cs typeface="Times New Roman" panose="02020603050405020304" pitchFamily="18" charset="0"/>
              </a:rPr>
              <a:t>Application</a:t>
            </a:r>
            <a:r>
              <a:rPr lang="en-IN" sz="2000" b="0" i="0" dirty="0">
                <a:solidFill>
                  <a:srgbClr val="404040"/>
                </a:solidFill>
                <a:effectLst/>
                <a:latin typeface="Times New Roman" panose="02020603050405020304" pitchFamily="18" charset="0"/>
                <a:cs typeface="Times New Roman" panose="02020603050405020304" pitchFamily="18" charset="0"/>
              </a:rPr>
              <a:t>:</a:t>
            </a:r>
          </a:p>
          <a:p>
            <a:pPr marL="742950" lvl="1" indent="-285750" algn="l">
              <a:spcBef>
                <a:spcPts val="300"/>
              </a:spcBef>
              <a:buFont typeface="Arial" panose="020B0604020202020204" pitchFamily="34" charset="0"/>
              <a:buChar char="•"/>
            </a:pPr>
            <a:r>
              <a:rPr lang="en-IN" b="0" i="0" dirty="0">
                <a:solidFill>
                  <a:srgbClr val="404040"/>
                </a:solidFill>
                <a:effectLst/>
                <a:latin typeface="Times New Roman" panose="02020603050405020304" pitchFamily="18" charset="0"/>
                <a:cs typeface="Times New Roman" panose="02020603050405020304" pitchFamily="18" charset="0"/>
              </a:rPr>
              <a:t>Detect sudden pH spikes (e.g., &gt;8.5) indicating contamination.</a:t>
            </a:r>
          </a:p>
          <a:p>
            <a:pPr marL="742950" lvl="1" indent="-285750" algn="l">
              <a:spcBef>
                <a:spcPts val="300"/>
              </a:spcBef>
              <a:buFont typeface="Arial" panose="020B0604020202020204" pitchFamily="34" charset="0"/>
              <a:buChar char="•"/>
            </a:pPr>
            <a:r>
              <a:rPr lang="en-IN" b="0" i="0" dirty="0">
                <a:solidFill>
                  <a:srgbClr val="404040"/>
                </a:solidFill>
                <a:effectLst/>
                <a:latin typeface="Times New Roman" panose="02020603050405020304" pitchFamily="18" charset="0"/>
                <a:cs typeface="Times New Roman" panose="02020603050405020304" pitchFamily="18" charset="0"/>
              </a:rPr>
              <a:t>Example Alert:</a:t>
            </a:r>
            <a:br>
              <a:rPr lang="en-IN" b="0" i="0" dirty="0">
                <a:solidFill>
                  <a:srgbClr val="404040"/>
                </a:solidFill>
                <a:effectLst/>
                <a:latin typeface="Times New Roman" panose="02020603050405020304" pitchFamily="18" charset="0"/>
                <a:cs typeface="Times New Roman" panose="02020603050405020304" pitchFamily="18" charset="0"/>
              </a:rPr>
            </a:br>
            <a:r>
              <a:rPr lang="en-IN" b="0" i="1" dirty="0">
                <a:solidFill>
                  <a:srgbClr val="404040"/>
                </a:solidFill>
                <a:effectLst/>
                <a:latin typeface="Times New Roman" panose="02020603050405020304" pitchFamily="18" charset="0"/>
                <a:cs typeface="Times New Roman" panose="02020603050405020304" pitchFamily="18" charset="0"/>
              </a:rPr>
              <a:t>Input</a:t>
            </a:r>
            <a:r>
              <a:rPr lang="en-IN" b="0" i="0" dirty="0">
                <a:solidFill>
                  <a:srgbClr val="404040"/>
                </a:solidFill>
                <a:effectLst/>
                <a:latin typeface="Times New Roman" panose="02020603050405020304" pitchFamily="18" charset="0"/>
                <a:cs typeface="Times New Roman" panose="02020603050405020304" pitchFamily="18" charset="0"/>
              </a:rPr>
              <a:t>: pH=9.2 → </a:t>
            </a:r>
            <a:r>
              <a:rPr lang="en-IN" b="0" i="1" dirty="0">
                <a:solidFill>
                  <a:srgbClr val="404040"/>
                </a:solidFill>
                <a:effectLst/>
                <a:latin typeface="Times New Roman" panose="02020603050405020304" pitchFamily="18" charset="0"/>
                <a:cs typeface="Times New Roman" panose="02020603050405020304" pitchFamily="18" charset="0"/>
              </a:rPr>
              <a:t>Output</a:t>
            </a:r>
            <a:r>
              <a:rPr lang="en-IN" b="0" i="0" dirty="0">
                <a:solidFill>
                  <a:srgbClr val="404040"/>
                </a:solidFill>
                <a:effectLst/>
                <a:latin typeface="Times New Roman" panose="02020603050405020304" pitchFamily="18" charset="0"/>
                <a:cs typeface="Times New Roman" panose="02020603050405020304" pitchFamily="18" charset="0"/>
              </a:rPr>
              <a:t>: "Contamination Risk! Verify soil samples."</a:t>
            </a:r>
          </a:p>
        </p:txBody>
      </p:sp>
    </p:spTree>
    <p:extLst>
      <p:ext uri="{BB962C8B-B14F-4D97-AF65-F5344CB8AC3E}">
        <p14:creationId xmlns:p14="http://schemas.microsoft.com/office/powerpoint/2010/main" val="60220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B705-12E4-F6B7-60CB-8F1AD3C9E2A3}"/>
              </a:ext>
            </a:extLst>
          </p:cNvPr>
          <p:cNvSpPr>
            <a:spLocks noGrp="1"/>
          </p:cNvSpPr>
          <p:nvPr>
            <p:ph type="title"/>
          </p:nvPr>
        </p:nvSpPr>
        <p:spPr>
          <a:xfrm>
            <a:off x="1097280" y="1"/>
            <a:ext cx="10058400" cy="717754"/>
          </a:xfrm>
        </p:spPr>
        <p:txBody>
          <a:bodyPr>
            <a:normAutofit/>
          </a:bodyPr>
          <a:lstStyle/>
          <a:p>
            <a:pPr algn="ctr"/>
            <a:r>
              <a:rPr lang="en-IN" u="sng" dirty="0">
                <a:latin typeface="Colonna MT" panose="04020805060202030203" pitchFamily="82" charset="0"/>
              </a:rPr>
              <a:t>BLOCK DIAGRAM</a:t>
            </a:r>
          </a:p>
        </p:txBody>
      </p:sp>
      <p:pic>
        <p:nvPicPr>
          <p:cNvPr id="5" name="Content Placeholder 4">
            <a:extLst>
              <a:ext uri="{FF2B5EF4-FFF2-40B4-BE49-F238E27FC236}">
                <a16:creationId xmlns:a16="http://schemas.microsoft.com/office/drawing/2014/main" id="{EB08D98D-E395-05B6-06FA-1DD224BB2D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31C4791F-D1A7-E8C8-9C1D-876B17F43CC8}"/>
              </a:ext>
            </a:extLst>
          </p:cNvPr>
          <p:cNvSpPr txBox="1"/>
          <p:nvPr/>
        </p:nvSpPr>
        <p:spPr>
          <a:xfrm>
            <a:off x="4406326" y="71424"/>
            <a:ext cx="41969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FLOW DIAGRAM</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739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CEE7E6-CCC8-C5CF-B63B-738AE6341F97}"/>
              </a:ext>
            </a:extLst>
          </p:cNvPr>
          <p:cNvSpPr>
            <a:spLocks noGrp="1"/>
          </p:cNvSpPr>
          <p:nvPr>
            <p:ph idx="1"/>
          </p:nvPr>
        </p:nvSpPr>
        <p:spPr>
          <a:xfrm>
            <a:off x="186813" y="186812"/>
            <a:ext cx="11828206" cy="6528619"/>
          </a:xfrm>
        </p:spPr>
        <p:txBody>
          <a:bodyPr/>
          <a:lstStyle/>
          <a:p>
            <a:pPr marL="0" indent="0">
              <a:buNone/>
            </a:pPr>
            <a:r>
              <a:rPr lang="en-US" sz="3600" b="1" dirty="0">
                <a:solidFill>
                  <a:schemeClr val="accent1"/>
                </a:solidFill>
                <a:latin typeface="+mj-lt"/>
              </a:rPr>
              <a:t>COMPONENTS :</a:t>
            </a:r>
          </a:p>
          <a:p>
            <a:pPr marL="0" indent="0">
              <a:buNone/>
            </a:pPr>
            <a:r>
              <a:rPr lang="en-IN" sz="3600" dirty="0"/>
              <a:t>1. Microcontroller </a:t>
            </a:r>
            <a:endParaRPr lang="en-US" sz="3600" dirty="0"/>
          </a:p>
          <a:p>
            <a:pPr marL="0" indent="0">
              <a:buNone/>
            </a:pPr>
            <a:r>
              <a:rPr lang="en-IN" sz="3600" dirty="0"/>
              <a:t>2. Capacitive Soil Moisture Sensor</a:t>
            </a:r>
            <a:endParaRPr lang="en-US" sz="3600" dirty="0"/>
          </a:p>
          <a:p>
            <a:pPr marL="0" indent="0">
              <a:buNone/>
            </a:pPr>
            <a:r>
              <a:rPr lang="en-IN" sz="3600" dirty="0"/>
              <a:t>3. Soil pH Sensor</a:t>
            </a:r>
          </a:p>
          <a:p>
            <a:pPr marL="0" indent="0">
              <a:buNone/>
            </a:pPr>
            <a:r>
              <a:rPr lang="en-US" sz="3600" dirty="0"/>
              <a:t>4. Soil Temperature Sensor</a:t>
            </a:r>
          </a:p>
          <a:p>
            <a:pPr marL="0" indent="0">
              <a:buNone/>
            </a:pPr>
            <a:r>
              <a:rPr lang="en-IN" sz="3600" dirty="0"/>
              <a:t>5. Electrical Conductivity (EC) Probe</a:t>
            </a:r>
            <a:endParaRPr lang="en-US" sz="3600" dirty="0"/>
          </a:p>
          <a:p>
            <a:pPr marL="0" indent="0">
              <a:buNone/>
            </a:pPr>
            <a:r>
              <a:rPr lang="en-IN" sz="3600" dirty="0"/>
              <a:t>6. Ambient Temperature &amp; Humidity Sensor </a:t>
            </a:r>
          </a:p>
          <a:p>
            <a:pPr marL="0" indent="0">
              <a:buNone/>
            </a:pPr>
            <a:r>
              <a:rPr lang="en-IN" sz="3600" dirty="0"/>
              <a:t>7. Display Unit</a:t>
            </a:r>
          </a:p>
          <a:p>
            <a:pPr marL="0" indent="0">
              <a:buNone/>
            </a:pPr>
            <a:r>
              <a:rPr lang="en-IN" sz="3600" dirty="0"/>
              <a:t>8. Power Supply</a:t>
            </a:r>
          </a:p>
          <a:p>
            <a:pPr marL="0" indent="0">
              <a:buNone/>
            </a:pPr>
            <a:r>
              <a:rPr lang="en-IN" sz="3600" dirty="0"/>
              <a:t>9. Enclosure &amp; Additional Components</a:t>
            </a:r>
          </a:p>
          <a:p>
            <a:pPr marL="0" indent="0">
              <a:buNone/>
            </a:pPr>
            <a:endParaRPr lang="en-IN" dirty="0"/>
          </a:p>
        </p:txBody>
      </p:sp>
    </p:spTree>
    <p:extLst>
      <p:ext uri="{BB962C8B-B14F-4D97-AF65-F5344CB8AC3E}">
        <p14:creationId xmlns:p14="http://schemas.microsoft.com/office/powerpoint/2010/main" val="280355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6A87-BD68-D4AF-FCE4-083D3192E93E}"/>
              </a:ext>
            </a:extLst>
          </p:cNvPr>
          <p:cNvSpPr>
            <a:spLocks noGrp="1"/>
          </p:cNvSpPr>
          <p:nvPr>
            <p:ph type="title"/>
          </p:nvPr>
        </p:nvSpPr>
        <p:spPr>
          <a:xfrm>
            <a:off x="137651" y="172065"/>
            <a:ext cx="7039897" cy="703005"/>
          </a:xfrm>
        </p:spPr>
        <p:txBody>
          <a:bodyPr>
            <a:noAutofit/>
          </a:bodyPr>
          <a:lstStyle/>
          <a:p>
            <a:r>
              <a:rPr lang="en-IN" sz="3200" b="1" dirty="0">
                <a:latin typeface="Times New Roman" panose="02020603050405020304" pitchFamily="18" charset="0"/>
                <a:cs typeface="Times New Roman" panose="02020603050405020304" pitchFamily="18" charset="0"/>
              </a:rPr>
              <a:t>COMPONENTS :</a:t>
            </a:r>
          </a:p>
        </p:txBody>
      </p:sp>
      <p:sp>
        <p:nvSpPr>
          <p:cNvPr id="3" name="Content Placeholder 2">
            <a:extLst>
              <a:ext uri="{FF2B5EF4-FFF2-40B4-BE49-F238E27FC236}">
                <a16:creationId xmlns:a16="http://schemas.microsoft.com/office/drawing/2014/main" id="{B7F2A708-E617-E96A-08D3-142873972038}"/>
              </a:ext>
            </a:extLst>
          </p:cNvPr>
          <p:cNvSpPr>
            <a:spLocks noGrp="1"/>
          </p:cNvSpPr>
          <p:nvPr>
            <p:ph idx="1"/>
          </p:nvPr>
        </p:nvSpPr>
        <p:spPr>
          <a:xfrm>
            <a:off x="137652" y="1032387"/>
            <a:ext cx="8101780" cy="2015613"/>
          </a:xfrm>
        </p:spPr>
        <p:txBody>
          <a:bodyPr>
            <a:normAutofit/>
          </a:bodyPr>
          <a:lstStyle/>
          <a:p>
            <a:pPr>
              <a:buNone/>
            </a:pPr>
            <a:r>
              <a:rPr lang="en-US" sz="3200" b="1" dirty="0">
                <a:latin typeface="Times New Roman" panose="02020603050405020304" pitchFamily="18" charset="0"/>
                <a:cs typeface="Times New Roman" panose="02020603050405020304" pitchFamily="18" charset="0"/>
              </a:rPr>
              <a:t>1. ESP32 Microcontroller</a:t>
            </a:r>
            <a:r>
              <a:rPr lang="en-US" sz="3200" dirty="0">
                <a:latin typeface="Times New Roman" panose="02020603050405020304" pitchFamily="18" charset="0"/>
                <a:cs typeface="Times New Roman" panose="02020603050405020304" pitchFamily="18" charset="0"/>
              </a:rPr>
              <a:t> – A small computer that controls sensors and processes data.</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Use:</a:t>
            </a:r>
            <a:r>
              <a:rPr lang="en-US" sz="3200" dirty="0">
                <a:latin typeface="Times New Roman" panose="02020603050405020304" pitchFamily="18" charset="0"/>
                <a:cs typeface="Times New Roman" panose="02020603050405020304" pitchFamily="18" charset="0"/>
              </a:rPr>
              <a:t> Collects sensor data, processes it, and sends it wirelessly via Wi-Fi/Bluetooth.</a:t>
            </a:r>
          </a:p>
        </p:txBody>
      </p:sp>
      <p:pic>
        <p:nvPicPr>
          <p:cNvPr id="5" name="Picture 4">
            <a:extLst>
              <a:ext uri="{FF2B5EF4-FFF2-40B4-BE49-F238E27FC236}">
                <a16:creationId xmlns:a16="http://schemas.microsoft.com/office/drawing/2014/main" id="{D53C1021-0F3D-D9D8-13A4-5857D3188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977" y="739978"/>
            <a:ext cx="1901300" cy="2308022"/>
          </a:xfrm>
          <a:prstGeom prst="rect">
            <a:avLst/>
          </a:prstGeom>
        </p:spPr>
      </p:pic>
      <p:sp>
        <p:nvSpPr>
          <p:cNvPr id="8" name="TextBox 7">
            <a:extLst>
              <a:ext uri="{FF2B5EF4-FFF2-40B4-BE49-F238E27FC236}">
                <a16:creationId xmlns:a16="http://schemas.microsoft.com/office/drawing/2014/main" id="{D7FEB238-276B-1687-DB43-856C0D1DE854}"/>
              </a:ext>
            </a:extLst>
          </p:cNvPr>
          <p:cNvSpPr txBox="1"/>
          <p:nvPr/>
        </p:nvSpPr>
        <p:spPr>
          <a:xfrm>
            <a:off x="137652" y="4303630"/>
            <a:ext cx="8101780" cy="1815882"/>
          </a:xfrm>
          <a:prstGeom prst="rect">
            <a:avLst/>
          </a:prstGeom>
          <a:noFill/>
        </p:spPr>
        <p:txBody>
          <a:bodyPr wrap="square" rtlCol="0">
            <a:spAutoFit/>
          </a:bodyPr>
          <a:lstStyle/>
          <a:p>
            <a:pPr>
              <a:buNone/>
            </a:pPr>
            <a:r>
              <a:rPr lang="en-US" sz="2800" b="1" dirty="0">
                <a:latin typeface="Times New Roman" panose="02020603050405020304" pitchFamily="18" charset="0"/>
                <a:cs typeface="Times New Roman" panose="02020603050405020304" pitchFamily="18" charset="0"/>
              </a:rPr>
              <a:t>2. Soil Moisture Sensor</a:t>
            </a:r>
            <a:r>
              <a:rPr lang="en-US" sz="2800" dirty="0">
                <a:latin typeface="Times New Roman" panose="02020603050405020304" pitchFamily="18" charset="0"/>
                <a:cs typeface="Times New Roman" panose="02020603050405020304" pitchFamily="18" charset="0"/>
              </a:rPr>
              <a:t> – Measures water content in the soil.</a:t>
            </a:r>
          </a:p>
          <a:p>
            <a:pPr>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Use:</a:t>
            </a:r>
            <a:r>
              <a:rPr lang="en-US" sz="2800" dirty="0">
                <a:latin typeface="Times New Roman" panose="02020603050405020304" pitchFamily="18" charset="0"/>
                <a:cs typeface="Times New Roman" panose="02020603050405020304" pitchFamily="18" charset="0"/>
              </a:rPr>
              <a:t> Helps farmers decide when to water crops, preventing overwatering or dryness.</a:t>
            </a:r>
          </a:p>
        </p:txBody>
      </p:sp>
      <p:pic>
        <p:nvPicPr>
          <p:cNvPr id="9" name="Picture 8">
            <a:extLst>
              <a:ext uri="{FF2B5EF4-FFF2-40B4-BE49-F238E27FC236}">
                <a16:creationId xmlns:a16="http://schemas.microsoft.com/office/drawing/2014/main" id="{E38902F4-A97E-5F52-E246-47147A820889}"/>
              </a:ext>
            </a:extLst>
          </p:cNvPr>
          <p:cNvPicPr>
            <a:picLocks noChangeAspect="1"/>
          </p:cNvPicPr>
          <p:nvPr/>
        </p:nvPicPr>
        <p:blipFill>
          <a:blip r:embed="rId3"/>
          <a:stretch>
            <a:fillRect/>
          </a:stretch>
        </p:blipFill>
        <p:spPr>
          <a:xfrm>
            <a:off x="9239322" y="3904355"/>
            <a:ext cx="1742955" cy="2614432"/>
          </a:xfrm>
          <a:prstGeom prst="rect">
            <a:avLst/>
          </a:prstGeom>
        </p:spPr>
      </p:pic>
      <p:cxnSp>
        <p:nvCxnSpPr>
          <p:cNvPr id="11" name="Straight Connector 10">
            <a:extLst>
              <a:ext uri="{FF2B5EF4-FFF2-40B4-BE49-F238E27FC236}">
                <a16:creationId xmlns:a16="http://schemas.microsoft.com/office/drawing/2014/main" id="{18874AF6-5D2E-FC4B-411D-3519DBD3B25C}"/>
              </a:ext>
            </a:extLst>
          </p:cNvPr>
          <p:cNvCxnSpPr>
            <a:cxnSpLocks/>
          </p:cNvCxnSpPr>
          <p:nvPr/>
        </p:nvCxnSpPr>
        <p:spPr>
          <a:xfrm flipV="1">
            <a:off x="275303" y="3537154"/>
            <a:ext cx="11513574" cy="7128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612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26F82-0FD1-E9A9-CE9D-456D317FD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8003A-545D-6458-6F84-2A3A43E9A9F9}"/>
              </a:ext>
            </a:extLst>
          </p:cNvPr>
          <p:cNvSpPr>
            <a:spLocks noGrp="1"/>
          </p:cNvSpPr>
          <p:nvPr>
            <p:ph type="title"/>
          </p:nvPr>
        </p:nvSpPr>
        <p:spPr>
          <a:xfrm>
            <a:off x="137651" y="172065"/>
            <a:ext cx="7039897" cy="703005"/>
          </a:xfrm>
        </p:spPr>
        <p:txBody>
          <a:bodyPr>
            <a:noAutofit/>
          </a:bodyPr>
          <a:lstStyle/>
          <a:p>
            <a:r>
              <a:rPr lang="en-IN" sz="3200" b="1" dirty="0">
                <a:latin typeface="Times New Roman" panose="02020603050405020304" pitchFamily="18" charset="0"/>
                <a:cs typeface="Times New Roman" panose="02020603050405020304" pitchFamily="18" charset="0"/>
              </a:rPr>
              <a:t>COMPONENTS :</a:t>
            </a:r>
          </a:p>
        </p:txBody>
      </p:sp>
      <p:sp>
        <p:nvSpPr>
          <p:cNvPr id="3" name="Content Placeholder 2">
            <a:extLst>
              <a:ext uri="{FF2B5EF4-FFF2-40B4-BE49-F238E27FC236}">
                <a16:creationId xmlns:a16="http://schemas.microsoft.com/office/drawing/2014/main" id="{1B4B0151-9B4C-77D5-81F0-53795C7255B6}"/>
              </a:ext>
            </a:extLst>
          </p:cNvPr>
          <p:cNvSpPr>
            <a:spLocks noGrp="1"/>
          </p:cNvSpPr>
          <p:nvPr>
            <p:ph idx="1"/>
          </p:nvPr>
        </p:nvSpPr>
        <p:spPr>
          <a:xfrm>
            <a:off x="137652" y="1032387"/>
            <a:ext cx="8101780" cy="2015613"/>
          </a:xfrm>
        </p:spPr>
        <p:txBody>
          <a:bodyPr>
            <a:normAutofit/>
          </a:bodyPr>
          <a:lstStyle/>
          <a:p>
            <a:pPr>
              <a:buNone/>
            </a:pPr>
            <a:r>
              <a:rPr lang="en-US" sz="3200" b="1" dirty="0">
                <a:latin typeface="Times New Roman" panose="02020603050405020304" pitchFamily="18" charset="0"/>
                <a:cs typeface="Times New Roman" panose="02020603050405020304" pitchFamily="18" charset="0"/>
              </a:rPr>
              <a:t>3. Soil pH Sensor</a:t>
            </a:r>
            <a:r>
              <a:rPr lang="en-US" sz="3200" dirty="0">
                <a:latin typeface="Times New Roman" panose="02020603050405020304" pitchFamily="18" charset="0"/>
                <a:cs typeface="Times New Roman" panose="02020603050405020304" pitchFamily="18" charset="0"/>
              </a:rPr>
              <a:t> – Detects if the soil is acidic or alkaline.</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Use:</a:t>
            </a:r>
            <a:r>
              <a:rPr lang="en-US" sz="3200" dirty="0">
                <a:latin typeface="Times New Roman" panose="02020603050405020304" pitchFamily="18" charset="0"/>
                <a:cs typeface="Times New Roman" panose="02020603050405020304" pitchFamily="18" charset="0"/>
              </a:rPr>
              <a:t> Ensures soil has the right pH for proper plant growth and nutrient absorption.</a:t>
            </a:r>
          </a:p>
        </p:txBody>
      </p:sp>
      <p:sp>
        <p:nvSpPr>
          <p:cNvPr id="8" name="TextBox 7">
            <a:extLst>
              <a:ext uri="{FF2B5EF4-FFF2-40B4-BE49-F238E27FC236}">
                <a16:creationId xmlns:a16="http://schemas.microsoft.com/office/drawing/2014/main" id="{840D99F5-CC2A-E629-2618-CB6FFFB862BA}"/>
              </a:ext>
            </a:extLst>
          </p:cNvPr>
          <p:cNvSpPr txBox="1"/>
          <p:nvPr/>
        </p:nvSpPr>
        <p:spPr>
          <a:xfrm>
            <a:off x="137652" y="4303630"/>
            <a:ext cx="8101780" cy="2062103"/>
          </a:xfrm>
          <a:prstGeom prst="rect">
            <a:avLst/>
          </a:prstGeom>
          <a:noFill/>
        </p:spPr>
        <p:txBody>
          <a:bodyPr wrap="square" rtlCol="0">
            <a:spAutoFit/>
          </a:bodyPr>
          <a:lstStyle/>
          <a:p>
            <a:pPr>
              <a:buNone/>
            </a:pPr>
            <a:r>
              <a:rPr lang="en-US" sz="3200" b="1" dirty="0">
                <a:latin typeface="Times New Roman" panose="02020603050405020304" pitchFamily="18" charset="0"/>
                <a:cs typeface="Times New Roman" panose="02020603050405020304" pitchFamily="18" charset="0"/>
              </a:rPr>
              <a:t>4. Soil Temperature Sensor</a:t>
            </a:r>
            <a:r>
              <a:rPr lang="en-US" sz="3200" dirty="0">
                <a:latin typeface="Times New Roman" panose="02020603050405020304" pitchFamily="18" charset="0"/>
                <a:cs typeface="Times New Roman" panose="02020603050405020304" pitchFamily="18" charset="0"/>
              </a:rPr>
              <a:t> – Checks the temperature of the soil.</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Use:</a:t>
            </a:r>
            <a:r>
              <a:rPr lang="en-US" sz="3200" dirty="0">
                <a:latin typeface="Times New Roman" panose="02020603050405020304" pitchFamily="18" charset="0"/>
                <a:cs typeface="Times New Roman" panose="02020603050405020304" pitchFamily="18" charset="0"/>
              </a:rPr>
              <a:t> Helps in planting crops at the right time and managing soil conditions.</a:t>
            </a:r>
          </a:p>
        </p:txBody>
      </p:sp>
      <p:cxnSp>
        <p:nvCxnSpPr>
          <p:cNvPr id="11" name="Straight Connector 10">
            <a:extLst>
              <a:ext uri="{FF2B5EF4-FFF2-40B4-BE49-F238E27FC236}">
                <a16:creationId xmlns:a16="http://schemas.microsoft.com/office/drawing/2014/main" id="{F5E69057-D399-FE2C-AA31-A580CE1C35E2}"/>
              </a:ext>
            </a:extLst>
          </p:cNvPr>
          <p:cNvCxnSpPr>
            <a:cxnSpLocks/>
          </p:cNvCxnSpPr>
          <p:nvPr/>
        </p:nvCxnSpPr>
        <p:spPr>
          <a:xfrm flipV="1">
            <a:off x="275303" y="3537154"/>
            <a:ext cx="11513574" cy="71285"/>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365DB234-A9F9-0189-9EC5-198DC189A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9322" y="691569"/>
            <a:ext cx="2018613" cy="2425257"/>
          </a:xfrm>
          <a:prstGeom prst="rect">
            <a:avLst/>
          </a:prstGeom>
        </p:spPr>
      </p:pic>
      <p:pic>
        <p:nvPicPr>
          <p:cNvPr id="7" name="Picture 6">
            <a:extLst>
              <a:ext uri="{FF2B5EF4-FFF2-40B4-BE49-F238E27FC236}">
                <a16:creationId xmlns:a16="http://schemas.microsoft.com/office/drawing/2014/main" id="{6A934D2A-246D-27D5-20DD-24374B13B67A}"/>
              </a:ext>
            </a:extLst>
          </p:cNvPr>
          <p:cNvPicPr>
            <a:picLocks noChangeAspect="1"/>
          </p:cNvPicPr>
          <p:nvPr/>
        </p:nvPicPr>
        <p:blipFill>
          <a:blip r:embed="rId3"/>
          <a:stretch>
            <a:fillRect/>
          </a:stretch>
        </p:blipFill>
        <p:spPr>
          <a:xfrm>
            <a:off x="9239321" y="4137396"/>
            <a:ext cx="2018613" cy="2195026"/>
          </a:xfrm>
          <a:prstGeom prst="rect">
            <a:avLst/>
          </a:prstGeom>
        </p:spPr>
      </p:pic>
    </p:spTree>
    <p:extLst>
      <p:ext uri="{BB962C8B-B14F-4D97-AF65-F5344CB8AC3E}">
        <p14:creationId xmlns:p14="http://schemas.microsoft.com/office/powerpoint/2010/main" val="1375028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CF466-FEBA-27F9-26CD-7BED6BB4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0D8791-0DF7-69D9-9272-9DEE9F8728AB}"/>
              </a:ext>
            </a:extLst>
          </p:cNvPr>
          <p:cNvSpPr>
            <a:spLocks noGrp="1"/>
          </p:cNvSpPr>
          <p:nvPr>
            <p:ph type="title"/>
          </p:nvPr>
        </p:nvSpPr>
        <p:spPr>
          <a:xfrm>
            <a:off x="137651" y="172065"/>
            <a:ext cx="7039897" cy="703005"/>
          </a:xfrm>
        </p:spPr>
        <p:txBody>
          <a:bodyPr>
            <a:noAutofit/>
          </a:bodyPr>
          <a:lstStyle/>
          <a:p>
            <a:r>
              <a:rPr lang="en-IN" sz="3200" b="1" dirty="0">
                <a:latin typeface="Times New Roman" panose="02020603050405020304" pitchFamily="18" charset="0"/>
                <a:cs typeface="Times New Roman" panose="02020603050405020304" pitchFamily="18" charset="0"/>
              </a:rPr>
              <a:t>COMPONENTS :</a:t>
            </a:r>
          </a:p>
        </p:txBody>
      </p:sp>
      <p:sp>
        <p:nvSpPr>
          <p:cNvPr id="3" name="Content Placeholder 2">
            <a:extLst>
              <a:ext uri="{FF2B5EF4-FFF2-40B4-BE49-F238E27FC236}">
                <a16:creationId xmlns:a16="http://schemas.microsoft.com/office/drawing/2014/main" id="{30002417-BB7B-91A2-5FE0-BE9ADB1284BD}"/>
              </a:ext>
            </a:extLst>
          </p:cNvPr>
          <p:cNvSpPr>
            <a:spLocks noGrp="1"/>
          </p:cNvSpPr>
          <p:nvPr>
            <p:ph idx="1"/>
          </p:nvPr>
        </p:nvSpPr>
        <p:spPr>
          <a:xfrm>
            <a:off x="137652" y="1032387"/>
            <a:ext cx="8101780" cy="2015613"/>
          </a:xfrm>
        </p:spPr>
        <p:txBody>
          <a:bodyPr>
            <a:normAutofit/>
          </a:bodyPr>
          <a:lstStyle/>
          <a:p>
            <a:pPr>
              <a:buNone/>
            </a:pPr>
            <a:r>
              <a:rPr lang="en-US" sz="3200" b="1" dirty="0">
                <a:latin typeface="Times New Roman" panose="02020603050405020304" pitchFamily="18" charset="0"/>
                <a:cs typeface="Times New Roman" panose="02020603050405020304" pitchFamily="18" charset="0"/>
              </a:rPr>
              <a:t>5. Electrical Conductivity (EC) Probe</a:t>
            </a:r>
            <a:r>
              <a:rPr lang="en-US" sz="3200" dirty="0">
                <a:latin typeface="Times New Roman" panose="02020603050405020304" pitchFamily="18" charset="0"/>
                <a:cs typeface="Times New Roman" panose="02020603050405020304" pitchFamily="18" charset="0"/>
              </a:rPr>
              <a:t> – Measures salt and nutrient levels in the soil.</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Use:</a:t>
            </a:r>
            <a:r>
              <a:rPr lang="en-US" sz="3200" dirty="0">
                <a:latin typeface="Times New Roman" panose="02020603050405020304" pitchFamily="18" charset="0"/>
                <a:cs typeface="Times New Roman" panose="02020603050405020304" pitchFamily="18" charset="0"/>
              </a:rPr>
              <a:t> Helps in detecting soil fertility and preventing excess salt buildup.</a:t>
            </a:r>
          </a:p>
        </p:txBody>
      </p:sp>
      <p:sp>
        <p:nvSpPr>
          <p:cNvPr id="8" name="TextBox 7">
            <a:extLst>
              <a:ext uri="{FF2B5EF4-FFF2-40B4-BE49-F238E27FC236}">
                <a16:creationId xmlns:a16="http://schemas.microsoft.com/office/drawing/2014/main" id="{A89456A5-3F7D-85F8-F0E8-8D781995CCA3}"/>
              </a:ext>
            </a:extLst>
          </p:cNvPr>
          <p:cNvSpPr txBox="1"/>
          <p:nvPr/>
        </p:nvSpPr>
        <p:spPr>
          <a:xfrm>
            <a:off x="137652" y="4303630"/>
            <a:ext cx="8101780" cy="2062103"/>
          </a:xfrm>
          <a:prstGeom prst="rect">
            <a:avLst/>
          </a:prstGeom>
          <a:noFill/>
        </p:spPr>
        <p:txBody>
          <a:bodyPr wrap="square" rtlCol="0">
            <a:spAutoFit/>
          </a:bodyPr>
          <a:lstStyle/>
          <a:p>
            <a:pPr>
              <a:buNone/>
            </a:pPr>
            <a:r>
              <a:rPr lang="en-US" sz="3200" b="1" dirty="0">
                <a:latin typeface="Times New Roman" panose="02020603050405020304" pitchFamily="18" charset="0"/>
                <a:cs typeface="Times New Roman" panose="02020603050405020304" pitchFamily="18" charset="0"/>
              </a:rPr>
              <a:t>6. Humidity &amp; Temperature Sensor</a:t>
            </a:r>
            <a:r>
              <a:rPr lang="en-US" sz="3200" dirty="0">
                <a:latin typeface="Times New Roman" panose="02020603050405020304" pitchFamily="18" charset="0"/>
                <a:cs typeface="Times New Roman" panose="02020603050405020304" pitchFamily="18" charset="0"/>
              </a:rPr>
              <a:t> – Detects air moisture and temperature.</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Use:</a:t>
            </a:r>
            <a:r>
              <a:rPr lang="en-US" sz="3200" dirty="0">
                <a:latin typeface="Times New Roman" panose="02020603050405020304" pitchFamily="18" charset="0"/>
                <a:cs typeface="Times New Roman" panose="02020603050405020304" pitchFamily="18" charset="0"/>
              </a:rPr>
              <a:t> Helps in monitoring weather conditions and preventing plant diseases.</a:t>
            </a:r>
          </a:p>
        </p:txBody>
      </p:sp>
      <p:cxnSp>
        <p:nvCxnSpPr>
          <p:cNvPr id="11" name="Straight Connector 10">
            <a:extLst>
              <a:ext uri="{FF2B5EF4-FFF2-40B4-BE49-F238E27FC236}">
                <a16:creationId xmlns:a16="http://schemas.microsoft.com/office/drawing/2014/main" id="{88B7E596-7817-28BD-D02A-570BE3FFF77D}"/>
              </a:ext>
            </a:extLst>
          </p:cNvPr>
          <p:cNvCxnSpPr>
            <a:cxnSpLocks/>
          </p:cNvCxnSpPr>
          <p:nvPr/>
        </p:nvCxnSpPr>
        <p:spPr>
          <a:xfrm flipV="1">
            <a:off x="275303" y="3537154"/>
            <a:ext cx="11513574" cy="71285"/>
          </a:xfrm>
          <a:prstGeom prst="line">
            <a:avLst/>
          </a:prstGeom>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18423691-399F-7EFC-5F9B-225980AA32F0}"/>
              </a:ext>
            </a:extLst>
          </p:cNvPr>
          <p:cNvPicPr>
            <a:picLocks noChangeAspect="1"/>
          </p:cNvPicPr>
          <p:nvPr/>
        </p:nvPicPr>
        <p:blipFill>
          <a:blip r:embed="rId2"/>
          <a:stretch>
            <a:fillRect/>
          </a:stretch>
        </p:blipFill>
        <p:spPr>
          <a:xfrm>
            <a:off x="8928011" y="4043344"/>
            <a:ext cx="2249273" cy="2336454"/>
          </a:xfrm>
          <a:prstGeom prst="rect">
            <a:avLst/>
          </a:prstGeom>
        </p:spPr>
      </p:pic>
      <p:pic>
        <p:nvPicPr>
          <p:cNvPr id="9" name="Picture 8">
            <a:extLst>
              <a:ext uri="{FF2B5EF4-FFF2-40B4-BE49-F238E27FC236}">
                <a16:creationId xmlns:a16="http://schemas.microsoft.com/office/drawing/2014/main" id="{9797EE12-DAE6-B792-7454-392C13090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010" y="700548"/>
            <a:ext cx="2249273" cy="2548331"/>
          </a:xfrm>
          <a:prstGeom prst="rect">
            <a:avLst/>
          </a:prstGeom>
        </p:spPr>
      </p:pic>
    </p:spTree>
    <p:extLst>
      <p:ext uri="{BB962C8B-B14F-4D97-AF65-F5344CB8AC3E}">
        <p14:creationId xmlns:p14="http://schemas.microsoft.com/office/powerpoint/2010/main" val="131667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C8160-3BF0-EF43-83F4-A977A7BFA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844DA-D29A-7904-BE18-DFD44C33E0D8}"/>
              </a:ext>
            </a:extLst>
          </p:cNvPr>
          <p:cNvSpPr>
            <a:spLocks noGrp="1"/>
          </p:cNvSpPr>
          <p:nvPr>
            <p:ph type="title"/>
          </p:nvPr>
        </p:nvSpPr>
        <p:spPr>
          <a:xfrm>
            <a:off x="137651" y="172065"/>
            <a:ext cx="7039897" cy="703005"/>
          </a:xfrm>
        </p:spPr>
        <p:txBody>
          <a:bodyPr>
            <a:noAutofit/>
          </a:bodyPr>
          <a:lstStyle/>
          <a:p>
            <a:r>
              <a:rPr lang="en-IN" sz="3200" b="1" dirty="0">
                <a:latin typeface="Times New Roman" panose="02020603050405020304" pitchFamily="18" charset="0"/>
                <a:cs typeface="Times New Roman" panose="02020603050405020304" pitchFamily="18" charset="0"/>
              </a:rPr>
              <a:t>COMPONENTS :</a:t>
            </a:r>
          </a:p>
        </p:txBody>
      </p:sp>
      <p:sp>
        <p:nvSpPr>
          <p:cNvPr id="3" name="Content Placeholder 2">
            <a:extLst>
              <a:ext uri="{FF2B5EF4-FFF2-40B4-BE49-F238E27FC236}">
                <a16:creationId xmlns:a16="http://schemas.microsoft.com/office/drawing/2014/main" id="{4B8E9C05-BF7C-DB8E-455B-D303678E9462}"/>
              </a:ext>
            </a:extLst>
          </p:cNvPr>
          <p:cNvSpPr>
            <a:spLocks noGrp="1"/>
          </p:cNvSpPr>
          <p:nvPr>
            <p:ph idx="1"/>
          </p:nvPr>
        </p:nvSpPr>
        <p:spPr>
          <a:xfrm>
            <a:off x="137652" y="1032387"/>
            <a:ext cx="8101780" cy="2015613"/>
          </a:xfrm>
        </p:spPr>
        <p:txBody>
          <a:bodyPr>
            <a:normAutofit/>
          </a:bodyPr>
          <a:lstStyle/>
          <a:p>
            <a:pPr>
              <a:buNone/>
            </a:pPr>
            <a:r>
              <a:rPr lang="en-US" sz="3200" b="1" dirty="0">
                <a:latin typeface="Times New Roman" panose="02020603050405020304" pitchFamily="18" charset="0"/>
                <a:cs typeface="Times New Roman" panose="02020603050405020304" pitchFamily="18" charset="0"/>
              </a:rPr>
              <a:t>7. Display</a:t>
            </a:r>
            <a:r>
              <a:rPr lang="en-US" sz="3200" dirty="0">
                <a:latin typeface="Times New Roman" panose="02020603050405020304" pitchFamily="18" charset="0"/>
                <a:cs typeface="Times New Roman" panose="02020603050405020304" pitchFamily="18" charset="0"/>
              </a:rPr>
              <a:t> – A screen that shows information.</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Use:</a:t>
            </a:r>
            <a:r>
              <a:rPr lang="en-US" sz="3200" dirty="0">
                <a:latin typeface="Times New Roman" panose="02020603050405020304" pitchFamily="18" charset="0"/>
                <a:cs typeface="Times New Roman" panose="02020603050405020304" pitchFamily="18" charset="0"/>
              </a:rPr>
              <a:t> Displays real-time soil and environmental data for the user.</a:t>
            </a:r>
          </a:p>
        </p:txBody>
      </p:sp>
      <p:sp>
        <p:nvSpPr>
          <p:cNvPr id="8" name="TextBox 7">
            <a:extLst>
              <a:ext uri="{FF2B5EF4-FFF2-40B4-BE49-F238E27FC236}">
                <a16:creationId xmlns:a16="http://schemas.microsoft.com/office/drawing/2014/main" id="{B185791F-6D7C-07EE-C7DB-C409928833FD}"/>
              </a:ext>
            </a:extLst>
          </p:cNvPr>
          <p:cNvSpPr txBox="1"/>
          <p:nvPr/>
        </p:nvSpPr>
        <p:spPr>
          <a:xfrm>
            <a:off x="137652" y="4303630"/>
            <a:ext cx="8101780" cy="2062103"/>
          </a:xfrm>
          <a:prstGeom prst="rect">
            <a:avLst/>
          </a:prstGeom>
          <a:noFill/>
        </p:spPr>
        <p:txBody>
          <a:bodyPr wrap="square" rtlCol="0">
            <a:spAutoFit/>
          </a:bodyPr>
          <a:lstStyle/>
          <a:p>
            <a:pPr>
              <a:buNone/>
            </a:pPr>
            <a:r>
              <a:rPr lang="en-US" sz="3200" b="1" dirty="0"/>
              <a:t>8. (Power Supply) Rechargeable Battery</a:t>
            </a:r>
            <a:r>
              <a:rPr lang="en-US" sz="3200" dirty="0"/>
              <a:t> – A battery that can be charged and reused.</a:t>
            </a:r>
          </a:p>
          <a:p>
            <a:pPr>
              <a:buFont typeface="Arial" panose="020B0604020202020204" pitchFamily="34" charset="0"/>
              <a:buChar char="•"/>
            </a:pPr>
            <a:r>
              <a:rPr lang="en-US" sz="3200" b="1" dirty="0"/>
              <a:t>Use:</a:t>
            </a:r>
            <a:r>
              <a:rPr lang="en-US" sz="3200" dirty="0"/>
              <a:t> Powers the device for long-term use in the field.</a:t>
            </a:r>
          </a:p>
        </p:txBody>
      </p:sp>
      <p:cxnSp>
        <p:nvCxnSpPr>
          <p:cNvPr id="11" name="Straight Connector 10">
            <a:extLst>
              <a:ext uri="{FF2B5EF4-FFF2-40B4-BE49-F238E27FC236}">
                <a16:creationId xmlns:a16="http://schemas.microsoft.com/office/drawing/2014/main" id="{CF2EA5B9-DA0A-4776-C5C3-6F7103CE0F45}"/>
              </a:ext>
            </a:extLst>
          </p:cNvPr>
          <p:cNvCxnSpPr>
            <a:cxnSpLocks/>
          </p:cNvCxnSpPr>
          <p:nvPr/>
        </p:nvCxnSpPr>
        <p:spPr>
          <a:xfrm flipV="1">
            <a:off x="275303" y="3537154"/>
            <a:ext cx="11513574" cy="71285"/>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0DA6522E-4016-A3C6-6FB4-E959D1CF8B7E}"/>
              </a:ext>
            </a:extLst>
          </p:cNvPr>
          <p:cNvPicPr>
            <a:picLocks noChangeAspect="1"/>
          </p:cNvPicPr>
          <p:nvPr/>
        </p:nvPicPr>
        <p:blipFill>
          <a:blip r:embed="rId2"/>
          <a:stretch>
            <a:fillRect/>
          </a:stretch>
        </p:blipFill>
        <p:spPr>
          <a:xfrm>
            <a:off x="8640009" y="857782"/>
            <a:ext cx="2663735" cy="2364821"/>
          </a:xfrm>
          <a:prstGeom prst="rect">
            <a:avLst/>
          </a:prstGeom>
        </p:spPr>
      </p:pic>
      <p:pic>
        <p:nvPicPr>
          <p:cNvPr id="6" name="Picture 5">
            <a:extLst>
              <a:ext uri="{FF2B5EF4-FFF2-40B4-BE49-F238E27FC236}">
                <a16:creationId xmlns:a16="http://schemas.microsoft.com/office/drawing/2014/main" id="{DA5A03CE-FC51-85FA-B478-69B8FCB9E215}"/>
              </a:ext>
            </a:extLst>
          </p:cNvPr>
          <p:cNvPicPr>
            <a:picLocks noChangeAspect="1"/>
          </p:cNvPicPr>
          <p:nvPr/>
        </p:nvPicPr>
        <p:blipFill>
          <a:blip r:embed="rId3"/>
          <a:stretch>
            <a:fillRect/>
          </a:stretch>
        </p:blipFill>
        <p:spPr>
          <a:xfrm>
            <a:off x="8640008" y="4106288"/>
            <a:ext cx="2663735" cy="2210566"/>
          </a:xfrm>
          <a:prstGeom prst="rect">
            <a:avLst/>
          </a:prstGeom>
        </p:spPr>
      </p:pic>
    </p:spTree>
    <p:extLst>
      <p:ext uri="{BB962C8B-B14F-4D97-AF65-F5344CB8AC3E}">
        <p14:creationId xmlns:p14="http://schemas.microsoft.com/office/powerpoint/2010/main" val="385845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DEA67-DC34-19D0-F868-8BFC6D693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0F14F7-11B8-8988-E0C8-695DD33ECA9C}"/>
              </a:ext>
            </a:extLst>
          </p:cNvPr>
          <p:cNvSpPr>
            <a:spLocks noGrp="1"/>
          </p:cNvSpPr>
          <p:nvPr>
            <p:ph type="title"/>
          </p:nvPr>
        </p:nvSpPr>
        <p:spPr>
          <a:xfrm>
            <a:off x="137651" y="172065"/>
            <a:ext cx="7039897" cy="703005"/>
          </a:xfrm>
        </p:spPr>
        <p:txBody>
          <a:bodyPr>
            <a:noAutofit/>
          </a:bodyPr>
          <a:lstStyle/>
          <a:p>
            <a:r>
              <a:rPr lang="en-IN" sz="3200" b="1" dirty="0">
                <a:latin typeface="Times New Roman" panose="02020603050405020304" pitchFamily="18" charset="0"/>
                <a:cs typeface="Times New Roman" panose="02020603050405020304" pitchFamily="18" charset="0"/>
              </a:rPr>
              <a:t>COMPONENTS :</a:t>
            </a:r>
          </a:p>
        </p:txBody>
      </p:sp>
      <p:sp>
        <p:nvSpPr>
          <p:cNvPr id="3" name="Content Placeholder 2">
            <a:extLst>
              <a:ext uri="{FF2B5EF4-FFF2-40B4-BE49-F238E27FC236}">
                <a16:creationId xmlns:a16="http://schemas.microsoft.com/office/drawing/2014/main" id="{135DD145-7178-504B-8282-75EF00124B9B}"/>
              </a:ext>
            </a:extLst>
          </p:cNvPr>
          <p:cNvSpPr>
            <a:spLocks noGrp="1"/>
          </p:cNvSpPr>
          <p:nvPr>
            <p:ph idx="1"/>
          </p:nvPr>
        </p:nvSpPr>
        <p:spPr>
          <a:xfrm>
            <a:off x="137652" y="1032387"/>
            <a:ext cx="8101780" cy="5053781"/>
          </a:xfrm>
        </p:spPr>
        <p:txBody>
          <a:bodyPr>
            <a:noAutofit/>
          </a:bodyPr>
          <a:lstStyle/>
          <a:p>
            <a:pPr>
              <a:buNone/>
            </a:pPr>
            <a:r>
              <a:rPr lang="en-US" sz="3200" b="1" dirty="0">
                <a:latin typeface="Times New Roman" panose="02020603050405020304" pitchFamily="18" charset="0"/>
                <a:cs typeface="Times New Roman" panose="02020603050405020304" pitchFamily="18" charset="0"/>
              </a:rPr>
              <a:t>9. Enclosure &amp; Breadboard</a:t>
            </a:r>
            <a:r>
              <a:rPr lang="en-US" sz="3200" dirty="0">
                <a:latin typeface="Times New Roman" panose="02020603050405020304" pitchFamily="18" charset="0"/>
                <a:cs typeface="Times New Roman" panose="02020603050405020304" pitchFamily="18" charset="0"/>
              </a:rPr>
              <a:t> – The enclosure protects the device from dust, moisture, and harsh weather, while the breadboard allows easy circuit assembly and modifications without soldering.</a:t>
            </a:r>
          </a:p>
          <a:p>
            <a:pPr>
              <a:buNone/>
            </a:pPr>
            <a:r>
              <a:rPr lang="en-US" sz="3200" b="1" dirty="0">
                <a:latin typeface="Times New Roman" panose="02020603050405020304" pitchFamily="18" charset="0"/>
                <a:cs typeface="Times New Roman" panose="02020603050405020304" pitchFamily="18" charset="0"/>
              </a:rPr>
              <a:t>Use:</a:t>
            </a:r>
            <a:r>
              <a:rPr lang="en-US" sz="3200" dirty="0">
                <a:latin typeface="Times New Roman" panose="02020603050405020304" pitchFamily="18" charset="0"/>
                <a:cs typeface="Times New Roman" panose="02020603050405020304" pitchFamily="18" charset="0"/>
              </a:rPr>
              <a:t> The enclosure ensures durability by shielding the device from environmental damage, while the breadboard enables quick testing and modification of circuits without permanent connections.</a:t>
            </a:r>
          </a:p>
        </p:txBody>
      </p:sp>
      <p:pic>
        <p:nvPicPr>
          <p:cNvPr id="9" name="Picture 8">
            <a:extLst>
              <a:ext uri="{FF2B5EF4-FFF2-40B4-BE49-F238E27FC236}">
                <a16:creationId xmlns:a16="http://schemas.microsoft.com/office/drawing/2014/main" id="{C269E353-F202-FEA1-A19D-BF806B4D1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9432" y="1769809"/>
            <a:ext cx="3434300" cy="3106992"/>
          </a:xfrm>
          <a:prstGeom prst="rect">
            <a:avLst/>
          </a:prstGeom>
        </p:spPr>
      </p:pic>
    </p:spTree>
    <p:extLst>
      <p:ext uri="{BB962C8B-B14F-4D97-AF65-F5344CB8AC3E}">
        <p14:creationId xmlns:p14="http://schemas.microsoft.com/office/powerpoint/2010/main" val="4286674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6724-9B5B-1795-DCF8-4F28F521EEAE}"/>
              </a:ext>
            </a:extLst>
          </p:cNvPr>
          <p:cNvSpPr>
            <a:spLocks noGrp="1"/>
          </p:cNvSpPr>
          <p:nvPr>
            <p:ph type="title"/>
          </p:nvPr>
        </p:nvSpPr>
        <p:spPr>
          <a:xfrm>
            <a:off x="1066800" y="73743"/>
            <a:ext cx="10058400" cy="381990"/>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FEATURES</a:t>
            </a:r>
            <a:endParaRPr lang="en-IN"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7141C62-2C0D-B40C-E61F-FEB703DE4DC2}"/>
              </a:ext>
            </a:extLst>
          </p:cNvPr>
          <p:cNvSpPr>
            <a:spLocks noGrp="1"/>
          </p:cNvSpPr>
          <p:nvPr>
            <p:ph idx="1"/>
          </p:nvPr>
        </p:nvSpPr>
        <p:spPr>
          <a:xfrm>
            <a:off x="137653" y="609601"/>
            <a:ext cx="12054348" cy="6174656"/>
          </a:xfrm>
        </p:spPr>
        <p:txBody>
          <a:bodyPr>
            <a:normAutofit lnSpcReduction="10000"/>
          </a:bodyPr>
          <a:lstStyle/>
          <a:p>
            <a:pPr marL="0" indent="0">
              <a:buNone/>
            </a:pPr>
            <a:r>
              <a:rPr lang="en-IN" b="1" dirty="0">
                <a:solidFill>
                  <a:schemeClr val="accent1"/>
                </a:solidFill>
                <a:latin typeface="Times New Roman" panose="02020603050405020304" pitchFamily="18" charset="0"/>
                <a:cs typeface="Times New Roman" panose="02020603050405020304" pitchFamily="18" charset="0"/>
              </a:rPr>
              <a:t>1. Multi-Parameter Measurement</a:t>
            </a:r>
          </a:p>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Soil Moisture</a:t>
            </a:r>
            <a:r>
              <a:rPr lang="en-IN" dirty="0">
                <a:latin typeface="Times New Roman" panose="02020603050405020304" pitchFamily="18" charset="0"/>
                <a:cs typeface="Times New Roman" panose="02020603050405020304" pitchFamily="18" charset="0"/>
              </a:rPr>
              <a:t> – Determines water content in soil.</a:t>
            </a:r>
          </a:p>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Soil pH</a:t>
            </a:r>
            <a:r>
              <a:rPr lang="en-IN" dirty="0">
                <a:latin typeface="Times New Roman" panose="02020603050405020304" pitchFamily="18" charset="0"/>
                <a:cs typeface="Times New Roman" panose="02020603050405020304" pitchFamily="18" charset="0"/>
              </a:rPr>
              <a:t> – Assesses soil acidity or alkalinity.</a:t>
            </a:r>
          </a:p>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Soil Temperature</a:t>
            </a:r>
            <a:r>
              <a:rPr lang="en-IN" dirty="0">
                <a:latin typeface="Times New Roman" panose="02020603050405020304" pitchFamily="18" charset="0"/>
                <a:cs typeface="Times New Roman" panose="02020603050405020304" pitchFamily="18" charset="0"/>
              </a:rPr>
              <a:t> – Monitors temperature for plant growth.</a:t>
            </a:r>
          </a:p>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Electrical Conductivity (EC)</a:t>
            </a:r>
            <a:r>
              <a:rPr lang="en-IN" dirty="0">
                <a:latin typeface="Times New Roman" panose="02020603050405020304" pitchFamily="18" charset="0"/>
                <a:cs typeface="Times New Roman" panose="02020603050405020304" pitchFamily="18" charset="0"/>
              </a:rPr>
              <a:t> – Evaluates soil salinity and nutrient levels.</a:t>
            </a:r>
          </a:p>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Ambient Temperature &amp; Humidity</a:t>
            </a:r>
            <a:r>
              <a:rPr lang="en-IN" dirty="0">
                <a:latin typeface="Times New Roman" panose="02020603050405020304" pitchFamily="18" charset="0"/>
                <a:cs typeface="Times New Roman" panose="02020603050405020304" pitchFamily="18" charset="0"/>
              </a:rPr>
              <a:t> – Monitors surrounding environmental conditions.</a:t>
            </a:r>
          </a:p>
          <a:p>
            <a:pPr marL="0" indent="0">
              <a:buNone/>
            </a:pPr>
            <a:r>
              <a:rPr lang="en-US" b="1" dirty="0">
                <a:solidFill>
                  <a:schemeClr val="accent1"/>
                </a:solidFill>
                <a:latin typeface="Times New Roman" panose="02020603050405020304" pitchFamily="18" charset="0"/>
                <a:cs typeface="Times New Roman" panose="02020603050405020304" pitchFamily="18" charset="0"/>
              </a:rPr>
              <a:t>2. Power Efficiency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Rechargeable battery for long-lasting use.</a:t>
            </a:r>
          </a:p>
          <a:p>
            <a:pPr marL="0" indent="0">
              <a:buNone/>
            </a:pPr>
            <a:r>
              <a:rPr lang="en-US" b="1" dirty="0">
                <a:solidFill>
                  <a:schemeClr val="accent1"/>
                </a:solidFill>
                <a:latin typeface="Times New Roman" panose="02020603050405020304" pitchFamily="18" charset="0"/>
                <a:cs typeface="Times New Roman" panose="02020603050405020304" pitchFamily="18" charset="0"/>
              </a:rPr>
              <a:t>3. Versatile Applications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Ideal for agriculture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land surveying</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environmental monitoring.</a:t>
            </a:r>
          </a:p>
        </p:txBody>
      </p:sp>
    </p:spTree>
    <p:extLst>
      <p:ext uri="{BB962C8B-B14F-4D97-AF65-F5344CB8AC3E}">
        <p14:creationId xmlns:p14="http://schemas.microsoft.com/office/powerpoint/2010/main" val="3967589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09F83-DBB2-F93F-E5A3-4D0D5B5B3B11}"/>
              </a:ext>
            </a:extLst>
          </p:cNvPr>
          <p:cNvSpPr>
            <a:spLocks noGrp="1"/>
          </p:cNvSpPr>
          <p:nvPr>
            <p:ph type="title"/>
          </p:nvPr>
        </p:nvSpPr>
        <p:spPr>
          <a:xfrm>
            <a:off x="412955" y="98323"/>
            <a:ext cx="10268273" cy="757083"/>
          </a:xfrm>
        </p:spPr>
        <p:txBody>
          <a:bodyPr>
            <a:noAutofit/>
          </a:bodyPr>
          <a:lstStyle/>
          <a:p>
            <a:pPr algn="ctr"/>
            <a:r>
              <a:rPr lang="en-IN" sz="54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CONTENTS</a:t>
            </a:r>
            <a:endParaRPr lang="en-IN" sz="5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D0243F2-C82A-E7A7-F58A-A0CAE47BA02A}"/>
              </a:ext>
            </a:extLst>
          </p:cNvPr>
          <p:cNvSpPr>
            <a:spLocks noGrp="1"/>
          </p:cNvSpPr>
          <p:nvPr>
            <p:ph idx="1"/>
          </p:nvPr>
        </p:nvSpPr>
        <p:spPr>
          <a:xfrm>
            <a:off x="157316" y="717756"/>
            <a:ext cx="11897032" cy="6140244"/>
          </a:xfrm>
        </p:spPr>
        <p:txBody>
          <a:bodyPr>
            <a:noAutofit/>
          </a:bodyPr>
          <a:lstStyle/>
          <a:p>
            <a:pPr marL="617220" indent="-571500" algn="just"/>
            <a:r>
              <a:rPr lang="en-US" sz="3600" dirty="0">
                <a:solidFill>
                  <a:schemeClr val="tx1"/>
                </a:solidFill>
                <a:latin typeface="Times New Roman" panose="02020603050405020304" pitchFamily="18" charset="0"/>
                <a:cs typeface="Times New Roman" panose="02020603050405020304" pitchFamily="18" charset="0"/>
              </a:rPr>
              <a:t>ABSTRACT</a:t>
            </a:r>
          </a:p>
          <a:p>
            <a:pPr marL="617220" indent="-571500" algn="just"/>
            <a:r>
              <a:rPr lang="en-US" sz="3600" dirty="0">
                <a:solidFill>
                  <a:schemeClr val="tx1"/>
                </a:solidFill>
                <a:latin typeface="Times New Roman" panose="02020603050405020304" pitchFamily="18" charset="0"/>
                <a:cs typeface="Times New Roman" panose="02020603050405020304" pitchFamily="18" charset="0"/>
              </a:rPr>
              <a:t>INTRODUCTION </a:t>
            </a:r>
          </a:p>
          <a:p>
            <a:pPr marL="617220" indent="-571500" algn="just"/>
            <a:r>
              <a:rPr lang="en-US" sz="3600" dirty="0">
                <a:solidFill>
                  <a:schemeClr val="tx1"/>
                </a:solidFill>
                <a:latin typeface="Times New Roman" panose="02020603050405020304" pitchFamily="18" charset="0"/>
                <a:cs typeface="Times New Roman" panose="02020603050405020304" pitchFamily="18" charset="0"/>
              </a:rPr>
              <a:t>CURRENT SYSTEM</a:t>
            </a:r>
          </a:p>
          <a:p>
            <a:pPr marL="617220" indent="-571500" algn="just"/>
            <a:r>
              <a:rPr lang="en-US" sz="3600" dirty="0">
                <a:solidFill>
                  <a:schemeClr val="tx1"/>
                </a:solidFill>
                <a:latin typeface="Times New Roman" panose="02020603050405020304" pitchFamily="18" charset="0"/>
                <a:cs typeface="Times New Roman" panose="02020603050405020304" pitchFamily="18" charset="0"/>
              </a:rPr>
              <a:t>PROBLEM STATEMENT</a:t>
            </a:r>
          </a:p>
          <a:p>
            <a:pPr marL="617220" indent="-571500" algn="just"/>
            <a:r>
              <a:rPr lang="en-US" sz="3600" dirty="0">
                <a:solidFill>
                  <a:schemeClr val="tx1"/>
                </a:solidFill>
                <a:latin typeface="Times New Roman" panose="02020603050405020304" pitchFamily="18" charset="0"/>
                <a:cs typeface="Times New Roman" panose="02020603050405020304" pitchFamily="18" charset="0"/>
              </a:rPr>
              <a:t>PROPOSED SYSTEM</a:t>
            </a:r>
          </a:p>
          <a:p>
            <a:pPr marL="617220" indent="-571500" algn="just"/>
            <a:r>
              <a:rPr lang="en-US" sz="3600" dirty="0">
                <a:solidFill>
                  <a:schemeClr val="tx1"/>
                </a:solidFill>
                <a:latin typeface="Times New Roman" panose="02020603050405020304" pitchFamily="18" charset="0"/>
                <a:cs typeface="Times New Roman" panose="02020603050405020304" pitchFamily="18" charset="0"/>
              </a:rPr>
              <a:t>ALGORITHM WITH EXAMPLE</a:t>
            </a:r>
          </a:p>
          <a:p>
            <a:pPr marL="617220" indent="-571500" algn="just"/>
            <a:r>
              <a:rPr lang="en-US" sz="3600" dirty="0">
                <a:solidFill>
                  <a:schemeClr val="tx1"/>
                </a:solidFill>
                <a:latin typeface="Times New Roman" panose="02020603050405020304" pitchFamily="18" charset="0"/>
                <a:cs typeface="Times New Roman" panose="02020603050405020304" pitchFamily="18" charset="0"/>
              </a:rPr>
              <a:t>FLOW DIAGRAM</a:t>
            </a:r>
          </a:p>
          <a:p>
            <a:pPr marL="617220" indent="-571500" algn="just"/>
            <a:r>
              <a:rPr lang="en-US" sz="3600" dirty="0">
                <a:solidFill>
                  <a:schemeClr val="tx1"/>
                </a:solidFill>
                <a:latin typeface="Times New Roman" panose="02020603050405020304" pitchFamily="18" charset="0"/>
                <a:cs typeface="Times New Roman" panose="02020603050405020304" pitchFamily="18" charset="0"/>
              </a:rPr>
              <a:t>COMPONENTS</a:t>
            </a:r>
          </a:p>
          <a:p>
            <a:pPr marL="617220" indent="-571500" algn="just"/>
            <a:r>
              <a:rPr lang="en-US" sz="3600" dirty="0">
                <a:solidFill>
                  <a:schemeClr val="tx1"/>
                </a:solidFill>
                <a:latin typeface="Times New Roman" panose="02020603050405020304" pitchFamily="18" charset="0"/>
                <a:cs typeface="Times New Roman" panose="02020603050405020304" pitchFamily="18" charset="0"/>
              </a:rPr>
              <a:t>FEATURES OF THE PROJECT</a:t>
            </a:r>
          </a:p>
          <a:p>
            <a:pPr marL="617220" indent="-571500" algn="just"/>
            <a:r>
              <a:rPr lang="en-US" sz="3600" dirty="0">
                <a:solidFill>
                  <a:schemeClr val="tx1"/>
                </a:solidFill>
                <a:latin typeface="Times New Roman" panose="02020603050405020304" pitchFamily="18" charset="0"/>
                <a:cs typeface="Times New Roman" panose="02020603050405020304" pitchFamily="18" charset="0"/>
              </a:rPr>
              <a:t>CONCLUSION </a:t>
            </a:r>
          </a:p>
        </p:txBody>
      </p:sp>
    </p:spTree>
    <p:extLst>
      <p:ext uri="{BB962C8B-B14F-4D97-AF65-F5344CB8AC3E}">
        <p14:creationId xmlns:p14="http://schemas.microsoft.com/office/powerpoint/2010/main" val="4113529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450B-4832-57E3-99FC-629CFB86775C}"/>
              </a:ext>
            </a:extLst>
          </p:cNvPr>
          <p:cNvSpPr>
            <a:spLocks noGrp="1"/>
          </p:cNvSpPr>
          <p:nvPr>
            <p:ph type="title"/>
          </p:nvPr>
        </p:nvSpPr>
        <p:spPr>
          <a:xfrm>
            <a:off x="838200" y="68827"/>
            <a:ext cx="10515600" cy="717754"/>
          </a:xfrm>
        </p:spPr>
        <p:txBody>
          <a:bodyPr/>
          <a:lstStyle/>
          <a:p>
            <a:pPr algn="ctr"/>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38508F4A-2F06-0C51-DF68-0CD16C228C7C}"/>
              </a:ext>
            </a:extLst>
          </p:cNvPr>
          <p:cNvSpPr>
            <a:spLocks noGrp="1"/>
          </p:cNvSpPr>
          <p:nvPr>
            <p:ph idx="1"/>
          </p:nvPr>
        </p:nvSpPr>
        <p:spPr>
          <a:xfrm>
            <a:off x="108155" y="786581"/>
            <a:ext cx="11956026" cy="6002592"/>
          </a:xfrm>
        </p:spPr>
        <p:txBody>
          <a:bodyPr>
            <a:normAutofit/>
          </a:bodyPr>
          <a:lstStyle/>
          <a:p>
            <a:pPr marL="0" indent="0">
              <a:buNone/>
            </a:pPr>
            <a:r>
              <a:rPr lang="en-US" sz="4000" dirty="0">
                <a:solidFill>
                  <a:srgbClr val="49495A"/>
                </a:solidFill>
                <a:latin typeface="Times New Roman" panose="02020603050405020304" pitchFamily="18" charset="0"/>
                <a:ea typeface="Open Sans" pitchFamily="34" charset="-122"/>
                <a:cs typeface="Times New Roman" panose="02020603050405020304" pitchFamily="18" charset="0"/>
              </a:rPr>
              <a:t>The development of a portable land parameter measuring device powered by machine learning holds significant potential for revolutionizing agricultural practices and environmental monitoring. By providing real-time data and analytical insights, this device can empower farmers, scientists, and researchers to make informed decisions, optimize resource utilization, and contribute to sustainable land management and environmental conservation.</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2972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6DBB87-1CA6-A67D-E822-0591200F2C6F}"/>
              </a:ext>
            </a:extLst>
          </p:cNvPr>
          <p:cNvSpPr txBox="1"/>
          <p:nvPr/>
        </p:nvSpPr>
        <p:spPr>
          <a:xfrm>
            <a:off x="4333567" y="2964426"/>
            <a:ext cx="5429865" cy="923330"/>
          </a:xfrm>
          <a:prstGeom prst="rect">
            <a:avLst/>
          </a:prstGeom>
          <a:noFill/>
        </p:spPr>
        <p:txBody>
          <a:bodyPr wrap="square" rtlCol="0">
            <a:spAutoFit/>
          </a:bodyPr>
          <a:lstStyle/>
          <a:p>
            <a:pPr algn="ctr"/>
            <a:r>
              <a:rPr lang="en-IN" sz="54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502094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C424B-C2E2-6F89-FBF5-EEB39AC0FF81}"/>
              </a:ext>
            </a:extLst>
          </p:cNvPr>
          <p:cNvSpPr>
            <a:spLocks noGrp="1"/>
          </p:cNvSpPr>
          <p:nvPr>
            <p:ph type="title"/>
          </p:nvPr>
        </p:nvSpPr>
        <p:spPr>
          <a:xfrm>
            <a:off x="838200" y="1"/>
            <a:ext cx="10515600" cy="776747"/>
          </a:xfrm>
        </p:spPr>
        <p:txBody>
          <a:bodyPr/>
          <a:lstStyle/>
          <a:p>
            <a:pPr algn="ctr"/>
            <a:r>
              <a:rPr lang="en-IN"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A7F5EEF2-E9BB-9604-7C8C-84264BD2B0B3}"/>
              </a:ext>
            </a:extLst>
          </p:cNvPr>
          <p:cNvSpPr>
            <a:spLocks noGrp="1"/>
          </p:cNvSpPr>
          <p:nvPr>
            <p:ph idx="1"/>
          </p:nvPr>
        </p:nvSpPr>
        <p:spPr>
          <a:xfrm>
            <a:off x="0" y="845574"/>
            <a:ext cx="12123174" cy="5909187"/>
          </a:xfrm>
        </p:spPr>
        <p:txBody>
          <a:bodyPr>
            <a:normAutofit/>
          </a:bodyPr>
          <a:lstStyle/>
          <a:p>
            <a:pPr marL="0" indent="0">
              <a:buNone/>
            </a:pPr>
            <a:r>
              <a:rPr lang="en-US" sz="3200" b="0" i="0" dirty="0">
                <a:solidFill>
                  <a:srgbClr val="404040"/>
                </a:solidFill>
                <a:effectLst/>
                <a:latin typeface="Times New Roman" panose="02020603050405020304" pitchFamily="18" charset="0"/>
                <a:cs typeface="Times New Roman" panose="02020603050405020304" pitchFamily="18" charset="0"/>
              </a:rPr>
              <a:t>The Portable Land Parameter Measuring Device integrates machine learning (ML) to enable real-time monitoring of critical soil and environmental parameters (moisture, pH, temperature, EC, ambient temperature, humidity) in remote field conditions. Designed for farmers, researchers, and land managers, it combines capacitive, thermistor, and conductivity sensors controlled by a microcontroller. The lightweight, weatherproof device features a solar-rechargeable battery, OLED/LCD display, and Bluetooth/Wi-Fi connectivity for data transfer. By providing actionable insights through embedded ML algorithms, it supports precision agriculture, optimizes resource use, and enhances sustainable land management. This cost-effective, user-friendly solution bridges the gap between manual field analysis and smart, data-driven decision-making.</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809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6C79-0BCE-53D2-EEDC-7DC5F0CEA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580A3-FAD0-B069-CD2B-37A87D460613}"/>
              </a:ext>
            </a:extLst>
          </p:cNvPr>
          <p:cNvSpPr>
            <a:spLocks noGrp="1"/>
          </p:cNvSpPr>
          <p:nvPr>
            <p:ph type="title"/>
          </p:nvPr>
        </p:nvSpPr>
        <p:spPr>
          <a:xfrm>
            <a:off x="838200" y="1"/>
            <a:ext cx="10515600" cy="776747"/>
          </a:xfrm>
        </p:spPr>
        <p:txBody>
          <a:bodyPr/>
          <a:lstStyle/>
          <a:p>
            <a:pPr algn="ctr"/>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ACCAD2C-E880-140F-4F74-080B9D288AA9}"/>
              </a:ext>
            </a:extLst>
          </p:cNvPr>
          <p:cNvSpPr>
            <a:spLocks noGrp="1"/>
          </p:cNvSpPr>
          <p:nvPr>
            <p:ph idx="1"/>
          </p:nvPr>
        </p:nvSpPr>
        <p:spPr>
          <a:xfrm>
            <a:off x="0" y="845574"/>
            <a:ext cx="12123174" cy="5909187"/>
          </a:xfrm>
        </p:spPr>
        <p:txBody>
          <a:bodyPr>
            <a:normAutofit/>
          </a:bodyPr>
          <a:lstStyle/>
          <a:p>
            <a:pPr marL="0" indent="0">
              <a:buNone/>
            </a:pPr>
            <a:endParaRPr lang="en-US" sz="3200" dirty="0">
              <a:latin typeface="Times New Roman" pitchFamily="18" charset="0"/>
              <a:cs typeface="Times New Roman" pitchFamily="18" charset="0"/>
            </a:endParaRPr>
          </a:p>
          <a:p>
            <a:pPr marL="0" indent="0">
              <a:buNone/>
            </a:pPr>
            <a:r>
              <a:rPr lang="en-US" sz="3200" dirty="0">
                <a:latin typeface="Times New Roman" pitchFamily="18" charset="0"/>
                <a:cs typeface="Times New Roman" pitchFamily="18" charset="0"/>
              </a:rPr>
              <a:t>The Internet of Things (IoT) refers to a network of interconnected physical devices ranging from everyday household items to sophisticated industrial machinery that communicate and exchange data over the internet. These devices are embedded with sensors, software, and other technologies, enabling them to collect and share information without human intervention. This connectivity allows for real-time monitoring, control, and automation across various sectors, including healthcare, transportation, and home automation. The proliferation of IoT has led to smarter environments and enhanced decision-making processes, transforming how we interact with the world around us. </a:t>
            </a:r>
          </a:p>
          <a:p>
            <a:pPr marL="0" indent="0">
              <a:buNone/>
            </a:pP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4661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6C1F1-4285-51E0-220C-E77C9EB46804}"/>
              </a:ext>
            </a:extLst>
          </p:cNvPr>
          <p:cNvSpPr>
            <a:spLocks noGrp="1"/>
          </p:cNvSpPr>
          <p:nvPr>
            <p:ph type="title"/>
          </p:nvPr>
        </p:nvSpPr>
        <p:spPr>
          <a:xfrm>
            <a:off x="838200" y="0"/>
            <a:ext cx="10515600" cy="884903"/>
          </a:xfrm>
        </p:spPr>
        <p:txBody>
          <a:bodyPr/>
          <a:lstStyle/>
          <a:p>
            <a:pPr algn="ctr"/>
            <a:r>
              <a:rPr lang="en-IN" b="1" dirty="0">
                <a:latin typeface="Times New Roman" panose="02020603050405020304" pitchFamily="18" charset="0"/>
                <a:cs typeface="Times New Roman" panose="02020603050405020304" pitchFamily="18" charset="0"/>
              </a:rPr>
              <a:t>CURRENT SYSTEM</a:t>
            </a:r>
          </a:p>
        </p:txBody>
      </p:sp>
      <p:sp>
        <p:nvSpPr>
          <p:cNvPr id="3" name="Content Placeholder 2">
            <a:extLst>
              <a:ext uri="{FF2B5EF4-FFF2-40B4-BE49-F238E27FC236}">
                <a16:creationId xmlns:a16="http://schemas.microsoft.com/office/drawing/2014/main" id="{1397A5DD-421E-B9F0-8E5B-3B00BB05FE96}"/>
              </a:ext>
            </a:extLst>
          </p:cNvPr>
          <p:cNvSpPr>
            <a:spLocks noGrp="1"/>
          </p:cNvSpPr>
          <p:nvPr>
            <p:ph idx="1"/>
          </p:nvPr>
        </p:nvSpPr>
        <p:spPr>
          <a:xfrm>
            <a:off x="108155" y="786582"/>
            <a:ext cx="12005187" cy="5987844"/>
          </a:xfrm>
        </p:spPr>
        <p:txBody>
          <a:bodyPr>
            <a:noAutofit/>
          </a:bodyPr>
          <a:lstStyle/>
          <a:p>
            <a:pPr algn="l"/>
            <a:r>
              <a:rPr lang="en-US" sz="3200" dirty="0">
                <a:solidFill>
                  <a:schemeClr val="accent1"/>
                </a:solidFill>
                <a:latin typeface="Times New Roman" panose="02020603050405020304" pitchFamily="18" charset="0"/>
                <a:cs typeface="Times New Roman" panose="02020603050405020304" pitchFamily="18" charset="0"/>
              </a:rPr>
              <a:t>1.Lab-Based Analysis :</a:t>
            </a:r>
          </a:p>
          <a:p>
            <a:pPr algn="l"/>
            <a:r>
              <a:rPr lang="en-US" sz="3200" dirty="0">
                <a:latin typeface="Times New Roman" panose="02020603050405020304" pitchFamily="18" charset="0"/>
                <a:cs typeface="Times New Roman" panose="02020603050405020304" pitchFamily="18" charset="0"/>
              </a:rPr>
              <a:t>Current systems often involve collecting soil samples and transporting them to a laboratory for analysis. This process is time-consuming, expensive, and may not provide real-time insights.</a:t>
            </a:r>
          </a:p>
          <a:p>
            <a:pPr algn="l"/>
            <a:r>
              <a:rPr lang="en-US" sz="3200" dirty="0">
                <a:solidFill>
                  <a:schemeClr val="accent1"/>
                </a:solidFill>
                <a:latin typeface="Times New Roman" panose="02020603050405020304" pitchFamily="18" charset="0"/>
                <a:cs typeface="Times New Roman" panose="02020603050405020304" pitchFamily="18" charset="0"/>
              </a:rPr>
              <a:t>2.Specialized Equipment :</a:t>
            </a:r>
          </a:p>
          <a:p>
            <a:pPr algn="l"/>
            <a:r>
              <a:rPr lang="en-US" sz="3200" dirty="0">
                <a:latin typeface="Times New Roman" panose="02020603050405020304" pitchFamily="18" charset="0"/>
                <a:cs typeface="Times New Roman" panose="02020603050405020304" pitchFamily="18" charset="0"/>
              </a:rPr>
              <a:t>Traditional land parameter measuring equipment is typically bulky and expensive, requiring specialized knowledge and expertise for operation and data interpretation.</a:t>
            </a:r>
          </a:p>
          <a:p>
            <a:pPr algn="l"/>
            <a:r>
              <a:rPr lang="en-US" sz="3200" dirty="0">
                <a:solidFill>
                  <a:schemeClr val="accent1"/>
                </a:solidFill>
                <a:latin typeface="Times New Roman" panose="02020603050405020304" pitchFamily="18" charset="0"/>
                <a:cs typeface="Times New Roman" panose="02020603050405020304" pitchFamily="18" charset="0"/>
              </a:rPr>
              <a:t>3.Limited Portability :</a:t>
            </a:r>
          </a:p>
          <a:p>
            <a:pPr algn="l"/>
            <a:r>
              <a:rPr lang="en-US" sz="3200" dirty="0">
                <a:latin typeface="Times New Roman" panose="02020603050405020304" pitchFamily="18" charset="0"/>
                <a:cs typeface="Times New Roman" panose="02020603050405020304" pitchFamily="18" charset="0"/>
              </a:rPr>
              <a:t>The size and complexity of existing equipment often restricts its portability, making it difficult to monitor land parameters in remote or field locations.</a:t>
            </a:r>
          </a:p>
        </p:txBody>
      </p:sp>
    </p:spTree>
    <p:extLst>
      <p:ext uri="{BB962C8B-B14F-4D97-AF65-F5344CB8AC3E}">
        <p14:creationId xmlns:p14="http://schemas.microsoft.com/office/powerpoint/2010/main" val="4257567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7E7F-C51F-2122-9E2E-8BC7EF08E883}"/>
              </a:ext>
            </a:extLst>
          </p:cNvPr>
          <p:cNvSpPr>
            <a:spLocks noGrp="1"/>
          </p:cNvSpPr>
          <p:nvPr>
            <p:ph type="title"/>
          </p:nvPr>
        </p:nvSpPr>
        <p:spPr>
          <a:xfrm>
            <a:off x="838200" y="108156"/>
            <a:ext cx="10515600" cy="766916"/>
          </a:xfrm>
        </p:spPr>
        <p:txBody>
          <a:bodyPr/>
          <a:lstStyle/>
          <a:p>
            <a:pPr algn="ctr"/>
            <a:r>
              <a:rPr lang="en-IN"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8C5485FF-56ED-569E-7D71-7C6D151E45E2}"/>
              </a:ext>
            </a:extLst>
          </p:cNvPr>
          <p:cNvSpPr>
            <a:spLocks noGrp="1"/>
          </p:cNvSpPr>
          <p:nvPr>
            <p:ph idx="1"/>
          </p:nvPr>
        </p:nvSpPr>
        <p:spPr>
          <a:xfrm>
            <a:off x="137652" y="875072"/>
            <a:ext cx="11906864" cy="5874772"/>
          </a:xfrm>
        </p:spPr>
        <p:txBody>
          <a:bodyPr>
            <a:normAutofit/>
          </a:bodyPr>
          <a:lstStyle/>
          <a:p>
            <a:r>
              <a:rPr lang="en-US" sz="3200" dirty="0">
                <a:solidFill>
                  <a:schemeClr val="accent1"/>
                </a:solidFill>
                <a:latin typeface="Times New Roman" panose="02020603050405020304" pitchFamily="18" charset="0"/>
                <a:ea typeface="Libre Baskerville" pitchFamily="34" charset="-122"/>
                <a:cs typeface="Times New Roman" panose="02020603050405020304" pitchFamily="18" charset="0"/>
              </a:rPr>
              <a:t>Challenges in Land Monitoring :</a:t>
            </a:r>
          </a:p>
          <a:p>
            <a:pPr marL="0" indent="0">
              <a:buNone/>
            </a:pPr>
            <a:r>
              <a:rPr lang="en-US" sz="3200" dirty="0">
                <a:solidFill>
                  <a:srgbClr val="403CCF"/>
                </a:solidFill>
                <a:latin typeface="Times New Roman" panose="02020603050405020304" pitchFamily="18" charset="0"/>
                <a:ea typeface="Libre Baskerville" pitchFamily="34" charset="-122"/>
                <a:cs typeface="Times New Roman" panose="02020603050405020304" pitchFamily="18" charset="0"/>
              </a:rPr>
              <a:t>            </a:t>
            </a:r>
            <a:r>
              <a:rPr lang="en-US" sz="3200" dirty="0">
                <a:solidFill>
                  <a:srgbClr val="49495A"/>
                </a:solidFill>
                <a:latin typeface="Times New Roman" panose="02020603050405020304" pitchFamily="18" charset="0"/>
                <a:ea typeface="Open Sans" pitchFamily="34" charset="-122"/>
                <a:cs typeface="Times New Roman" panose="02020603050405020304" pitchFamily="18" charset="0"/>
              </a:rPr>
              <a:t>Traditional land parameter measurement methods often involve bulky and expensive equipment, requiring specialized expertise and laboratory analysis. This makes it challenging to monitor soil and environmental conditions in remote or field locations, hindering informed decision-making for agriculture and land management</a:t>
            </a:r>
            <a:endParaRPr lang="en-US" sz="3200" dirty="0">
              <a:latin typeface="Times New Roman" panose="02020603050405020304" pitchFamily="18" charset="0"/>
              <a:cs typeface="Times New Roman" panose="02020603050405020304" pitchFamily="18" charset="0"/>
            </a:endParaRPr>
          </a:p>
          <a:p>
            <a:r>
              <a:rPr lang="en-US" sz="3200" dirty="0">
                <a:solidFill>
                  <a:schemeClr val="accent1"/>
                </a:solidFill>
                <a:latin typeface="Times New Roman" panose="02020603050405020304" pitchFamily="18" charset="0"/>
                <a:ea typeface="Libre Baskerville" pitchFamily="34" charset="-122"/>
                <a:cs typeface="Times New Roman" panose="02020603050405020304" pitchFamily="18" charset="0"/>
              </a:rPr>
              <a:t>Need for Real-Time Data :</a:t>
            </a:r>
          </a:p>
          <a:p>
            <a:pPr marL="0" indent="0">
              <a:buNone/>
            </a:pPr>
            <a:r>
              <a:rPr lang="en-US" sz="3200" dirty="0">
                <a:solidFill>
                  <a:srgbClr val="403CCF"/>
                </a:solidFill>
                <a:latin typeface="Times New Roman" panose="02020603050405020304" pitchFamily="18" charset="0"/>
                <a:cs typeface="Times New Roman" panose="02020603050405020304" pitchFamily="18" charset="0"/>
              </a:rPr>
              <a:t>             </a:t>
            </a:r>
            <a:r>
              <a:rPr lang="en-US" sz="3200" dirty="0">
                <a:solidFill>
                  <a:srgbClr val="49495A"/>
                </a:solidFill>
                <a:latin typeface="Times New Roman" panose="02020603050405020304" pitchFamily="18" charset="0"/>
                <a:ea typeface="Open Sans" pitchFamily="34" charset="-122"/>
                <a:cs typeface="Times New Roman" panose="02020603050405020304" pitchFamily="18" charset="0"/>
              </a:rPr>
              <a:t>The need for real-time data on soil moisture, pH, temperature, and other parameters is critical for optimizing irrigation, fertilization, pest control, and crop yield. Farmers, environmental scientists, and researchers require a user-friendly and cost-effective solution for accurate land parameter measurement.</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220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867F-3A3A-F9F3-D2BC-93F1932E7940}"/>
              </a:ext>
            </a:extLst>
          </p:cNvPr>
          <p:cNvSpPr>
            <a:spLocks noGrp="1"/>
          </p:cNvSpPr>
          <p:nvPr>
            <p:ph type="title"/>
          </p:nvPr>
        </p:nvSpPr>
        <p:spPr>
          <a:xfrm>
            <a:off x="838200" y="1"/>
            <a:ext cx="10515600" cy="776747"/>
          </a:xfrm>
        </p:spPr>
        <p:txBody>
          <a:bodyPr>
            <a:normAutofit/>
          </a:bodyPr>
          <a:lstStyle/>
          <a:p>
            <a:pPr algn="ctr"/>
            <a:r>
              <a:rPr lang="en-IN"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661FFC61-F510-D58B-C5FA-39CAA1B9A8CE}"/>
              </a:ext>
            </a:extLst>
          </p:cNvPr>
          <p:cNvSpPr>
            <a:spLocks noGrp="1"/>
          </p:cNvSpPr>
          <p:nvPr>
            <p:ph idx="1"/>
          </p:nvPr>
        </p:nvSpPr>
        <p:spPr>
          <a:xfrm>
            <a:off x="78658" y="776748"/>
            <a:ext cx="12044516" cy="5968181"/>
          </a:xfrm>
        </p:spPr>
        <p:txBody>
          <a:bodyPr>
            <a:normAutofit/>
          </a:bodyPr>
          <a:lstStyle/>
          <a:p>
            <a:r>
              <a:rPr lang="en-US" sz="3600" dirty="0">
                <a:solidFill>
                  <a:schemeClr val="accent1"/>
                </a:solidFill>
                <a:latin typeface="Times New Roman" panose="02020603050405020304" pitchFamily="18" charset="0"/>
                <a:ea typeface="Libre Baskerville" pitchFamily="34" charset="-122"/>
                <a:cs typeface="Times New Roman" panose="02020603050405020304" pitchFamily="18" charset="0"/>
              </a:rPr>
              <a:t>Compact and Portable:</a:t>
            </a:r>
          </a:p>
          <a:p>
            <a:pPr marL="0" indent="0">
              <a:buNone/>
            </a:pPr>
            <a:r>
              <a:rPr lang="en-US" sz="3600" dirty="0">
                <a:solidFill>
                  <a:srgbClr val="49495A"/>
                </a:solidFill>
                <a:latin typeface="Times New Roman" panose="02020603050405020304" pitchFamily="18" charset="0"/>
                <a:ea typeface="Open Sans" pitchFamily="34" charset="-122"/>
                <a:cs typeface="Times New Roman" panose="02020603050405020304" pitchFamily="18" charset="0"/>
              </a:rPr>
              <a:t>               Our proposed device is designed to be compact, lightweight, and ruggedized for easy transportation and use in diverse field conditions. It incorporates a range of sensors for measuring soil moisture, pH, temperature, electrical conductivity, and ambient conditions.</a:t>
            </a:r>
            <a:endParaRPr lang="en-US" sz="3600" dirty="0">
              <a:solidFill>
                <a:srgbClr val="403CCF"/>
              </a:solidFill>
              <a:latin typeface="Times New Roman" panose="02020603050405020304" pitchFamily="18" charset="0"/>
              <a:ea typeface="Libre Baskerville" pitchFamily="34" charset="-122"/>
              <a:cs typeface="Times New Roman" panose="02020603050405020304" pitchFamily="18" charset="0"/>
            </a:endParaRPr>
          </a:p>
          <a:p>
            <a:r>
              <a:rPr lang="en-US" sz="3600" dirty="0">
                <a:solidFill>
                  <a:schemeClr val="accent1"/>
                </a:solidFill>
                <a:latin typeface="Times New Roman" panose="02020603050405020304" pitchFamily="18" charset="0"/>
                <a:ea typeface="Libre Baskerville" pitchFamily="34" charset="-122"/>
                <a:cs typeface="Times New Roman" panose="02020603050405020304" pitchFamily="18" charset="0"/>
              </a:rPr>
              <a:t>Real-Time Monitoring:</a:t>
            </a:r>
          </a:p>
          <a:p>
            <a:pPr marL="0" indent="0">
              <a:buNone/>
            </a:pPr>
            <a:r>
              <a:rPr lang="en-US" sz="3600" dirty="0">
                <a:solidFill>
                  <a:srgbClr val="403CCF"/>
                </a:solidFill>
                <a:latin typeface="Times New Roman" panose="02020603050405020304" pitchFamily="18" charset="0"/>
                <a:cs typeface="Times New Roman" panose="02020603050405020304" pitchFamily="18" charset="0"/>
              </a:rPr>
              <a:t>             </a:t>
            </a:r>
            <a:r>
              <a:rPr lang="en-US" sz="3600" dirty="0">
                <a:solidFill>
                  <a:srgbClr val="49495A"/>
                </a:solidFill>
                <a:latin typeface="Times New Roman" panose="02020603050405020304" pitchFamily="18" charset="0"/>
                <a:ea typeface="Open Sans" pitchFamily="34" charset="-122"/>
                <a:cs typeface="Times New Roman" panose="02020603050405020304" pitchFamily="18" charset="0"/>
              </a:rPr>
              <a:t>The device provides real-time data readings displayed on a built-in LCD screen and can be wirelessly connected to smartphones, tablets, or computers for data analysis and remote monitoring.</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36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94361-2A68-C20D-E6A2-509772BEA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83" y="1329812"/>
            <a:ext cx="2934762" cy="2115480"/>
          </a:xfrm>
          <a:prstGeom prst="rect">
            <a:avLst/>
          </a:prstGeom>
        </p:spPr>
      </p:pic>
      <p:pic>
        <p:nvPicPr>
          <p:cNvPr id="5" name="Picture 4">
            <a:extLst>
              <a:ext uri="{FF2B5EF4-FFF2-40B4-BE49-F238E27FC236}">
                <a16:creationId xmlns:a16="http://schemas.microsoft.com/office/drawing/2014/main" id="{6349DE3C-0820-B30B-DB49-71C962946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471" y="1329813"/>
            <a:ext cx="3389316" cy="2115480"/>
          </a:xfrm>
          <a:prstGeom prst="rect">
            <a:avLst/>
          </a:prstGeom>
        </p:spPr>
      </p:pic>
      <p:pic>
        <p:nvPicPr>
          <p:cNvPr id="7" name="Picture 6">
            <a:extLst>
              <a:ext uri="{FF2B5EF4-FFF2-40B4-BE49-F238E27FC236}">
                <a16:creationId xmlns:a16="http://schemas.microsoft.com/office/drawing/2014/main" id="{FCEBCA0B-2D85-CF88-242E-8A1BF4326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8771" y="1329812"/>
            <a:ext cx="3193345" cy="2115480"/>
          </a:xfrm>
          <a:prstGeom prst="rect">
            <a:avLst/>
          </a:prstGeom>
        </p:spPr>
      </p:pic>
      <p:pic>
        <p:nvPicPr>
          <p:cNvPr id="9" name="Picture 8">
            <a:extLst>
              <a:ext uri="{FF2B5EF4-FFF2-40B4-BE49-F238E27FC236}">
                <a16:creationId xmlns:a16="http://schemas.microsoft.com/office/drawing/2014/main" id="{21FBE74A-D0E8-8482-11C9-E58D429FF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470" y="4154130"/>
            <a:ext cx="3389317" cy="2418735"/>
          </a:xfrm>
          <a:prstGeom prst="rect">
            <a:avLst/>
          </a:prstGeom>
        </p:spPr>
      </p:pic>
      <p:sp>
        <p:nvSpPr>
          <p:cNvPr id="10" name="TextBox 9">
            <a:extLst>
              <a:ext uri="{FF2B5EF4-FFF2-40B4-BE49-F238E27FC236}">
                <a16:creationId xmlns:a16="http://schemas.microsoft.com/office/drawing/2014/main" id="{1D0D0F46-9853-89CC-8F2F-85319DE44C81}"/>
              </a:ext>
            </a:extLst>
          </p:cNvPr>
          <p:cNvSpPr txBox="1"/>
          <p:nvPr/>
        </p:nvSpPr>
        <p:spPr>
          <a:xfrm>
            <a:off x="1514168" y="285135"/>
            <a:ext cx="9360309"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Monitoring Soil Health Across Different Soil Types</a:t>
            </a:r>
          </a:p>
        </p:txBody>
      </p:sp>
    </p:spTree>
    <p:extLst>
      <p:ext uri="{BB962C8B-B14F-4D97-AF65-F5344CB8AC3E}">
        <p14:creationId xmlns:p14="http://schemas.microsoft.com/office/powerpoint/2010/main" val="156606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4B93-6C47-9A71-141A-A5413C23E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853F5-BA2F-D866-5CE1-3C25A51EDBD3}"/>
              </a:ext>
            </a:extLst>
          </p:cNvPr>
          <p:cNvSpPr>
            <a:spLocks noGrp="1"/>
          </p:cNvSpPr>
          <p:nvPr>
            <p:ph type="title"/>
          </p:nvPr>
        </p:nvSpPr>
        <p:spPr>
          <a:xfrm>
            <a:off x="838200" y="108156"/>
            <a:ext cx="10515600" cy="766916"/>
          </a:xfrm>
        </p:spPr>
        <p:txBody>
          <a:bodyPr/>
          <a:lstStyle/>
          <a:p>
            <a:pPr algn="ctr"/>
            <a:r>
              <a:rPr lang="en-IN" b="1" dirty="0">
                <a:latin typeface="Times New Roman" panose="02020603050405020304" pitchFamily="18" charset="0"/>
                <a:cs typeface="Times New Roman" panose="02020603050405020304" pitchFamily="18" charset="0"/>
              </a:rPr>
              <a:t>ALGORITHMS</a:t>
            </a:r>
          </a:p>
        </p:txBody>
      </p:sp>
      <p:sp>
        <p:nvSpPr>
          <p:cNvPr id="3" name="Content Placeholder 2">
            <a:extLst>
              <a:ext uri="{FF2B5EF4-FFF2-40B4-BE49-F238E27FC236}">
                <a16:creationId xmlns:a16="http://schemas.microsoft.com/office/drawing/2014/main" id="{203CE4D7-4F4A-3CFB-061E-636EA5EB8862}"/>
              </a:ext>
            </a:extLst>
          </p:cNvPr>
          <p:cNvSpPr>
            <a:spLocks noGrp="1"/>
          </p:cNvSpPr>
          <p:nvPr>
            <p:ph idx="1"/>
          </p:nvPr>
        </p:nvSpPr>
        <p:spPr>
          <a:xfrm>
            <a:off x="137652" y="875072"/>
            <a:ext cx="11906864" cy="5874772"/>
          </a:xfrm>
        </p:spPr>
        <p:txBody>
          <a:bodyPr>
            <a:normAutofit/>
          </a:bodyPr>
          <a:lstStyle/>
          <a:p>
            <a:pPr>
              <a:buNone/>
            </a:pPr>
            <a:r>
              <a:rPr lang="en-IN" sz="2400" b="1" dirty="0">
                <a:latin typeface="Times New Roman" panose="02020603050405020304" pitchFamily="18" charset="0"/>
                <a:cs typeface="Times New Roman" panose="02020603050405020304" pitchFamily="18" charset="0"/>
              </a:rPr>
              <a:t>Regression Models:</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Predicts crop yield by analyzing soil moisture, temperature, and nutrient levels.</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Helps in optimizing irrigation and fertilization schedules.</a:t>
            </a:r>
          </a:p>
          <a:p>
            <a:pPr>
              <a:buNone/>
            </a:pPr>
            <a:r>
              <a:rPr lang="en-IN" sz="2400" b="1" dirty="0">
                <a:latin typeface="Times New Roman" panose="02020603050405020304" pitchFamily="18" charset="0"/>
                <a:cs typeface="Times New Roman" panose="02020603050405020304" pitchFamily="18" charset="0"/>
              </a:rPr>
              <a:t>Classification Algorithms:</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Identifies soil types based on pH, EC, and moisture levels.</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Detects disease risks, such as fungal outbreaks linked to humidity and pH imbalances.</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Recognizes environmental contaminants from abnormal EC readings.</a:t>
            </a:r>
          </a:p>
          <a:p>
            <a:pPr>
              <a:buNone/>
            </a:pPr>
            <a:r>
              <a:rPr lang="en-IN" sz="2400" b="1" dirty="0">
                <a:latin typeface="Times New Roman" panose="02020603050405020304" pitchFamily="18" charset="0"/>
                <a:cs typeface="Times New Roman" panose="02020603050405020304" pitchFamily="18" charset="0"/>
              </a:rPr>
              <a:t>Machine Learning Integration:</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Processes real-time sensor data for </a:t>
            </a:r>
            <a:r>
              <a:rPr lang="en-IN" sz="2400" b="1" dirty="0">
                <a:latin typeface="Times New Roman" panose="02020603050405020304" pitchFamily="18" charset="0"/>
                <a:cs typeface="Times New Roman" panose="02020603050405020304" pitchFamily="18" charset="0"/>
              </a:rPr>
              <a:t>adaptive decision-making</a:t>
            </a:r>
            <a:r>
              <a:rPr lang="en-IN" sz="2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Enhances precision agriculture by minimizing resource waste.</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Can function on-device or via cloud platforms for better accessibility.</a:t>
            </a:r>
          </a:p>
          <a:p>
            <a:pPr marL="0" indent="0">
              <a:buNone/>
            </a:pPr>
            <a:r>
              <a:rPr lang="en-IN" sz="2400" dirty="0">
                <a:latin typeface="Times New Roman" panose="02020603050405020304" pitchFamily="18" charset="0"/>
                <a:cs typeface="Times New Roman" panose="02020603050405020304" pitchFamily="18" charset="0"/>
              </a:rPr>
              <a:t>   These algorithms help in automating soil analysis, optimizing crop health, and improving sustainability in land management.</a:t>
            </a:r>
          </a:p>
        </p:txBody>
      </p:sp>
    </p:spTree>
    <p:extLst>
      <p:ext uri="{BB962C8B-B14F-4D97-AF65-F5344CB8AC3E}">
        <p14:creationId xmlns:p14="http://schemas.microsoft.com/office/powerpoint/2010/main" val="2899377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714</TotalTime>
  <Words>1508</Words>
  <Application>Microsoft Office PowerPoint</Application>
  <PresentationFormat>Widescreen</PresentationFormat>
  <Paragraphs>135</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Colonna MT</vt:lpstr>
      <vt:lpstr>Georgia</vt:lpstr>
      <vt:lpstr>Times New Roman</vt:lpstr>
      <vt:lpstr>Office Theme</vt:lpstr>
      <vt:lpstr>PowerPoint Presentation</vt:lpstr>
      <vt:lpstr>CONTENTS</vt:lpstr>
      <vt:lpstr>ABSTRACT</vt:lpstr>
      <vt:lpstr>INTRODUCTION</vt:lpstr>
      <vt:lpstr>CURRENT SYSTEM</vt:lpstr>
      <vt:lpstr>PROBLEM STATEMENT</vt:lpstr>
      <vt:lpstr>PROPOSED SYSTEM</vt:lpstr>
      <vt:lpstr>PowerPoint Presentation</vt:lpstr>
      <vt:lpstr>ALGORITHMS</vt:lpstr>
      <vt:lpstr>ALGORITHMS WITH EXAMPLE</vt:lpstr>
      <vt:lpstr>PowerPoint Presentation</vt:lpstr>
      <vt:lpstr>BLOCK DIAGRAM</vt:lpstr>
      <vt:lpstr>PowerPoint Presentation</vt:lpstr>
      <vt:lpstr>COMPONENTS :</vt:lpstr>
      <vt:lpstr>COMPONENTS :</vt:lpstr>
      <vt:lpstr>COMPONENTS :</vt:lpstr>
      <vt:lpstr>COMPONENTS :</vt:lpstr>
      <vt:lpstr>COMPONENTS :</vt:lpstr>
      <vt:lpstr>FEATURES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latha yerravarapu</dc:creator>
  <cp:lastModifiedBy>Prashanth Kumar</cp:lastModifiedBy>
  <cp:revision>16</cp:revision>
  <dcterms:created xsi:type="dcterms:W3CDTF">2025-02-10T05:29:59Z</dcterms:created>
  <dcterms:modified xsi:type="dcterms:W3CDTF">2025-07-10T06:25:37Z</dcterms:modified>
</cp:coreProperties>
</file>